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115"/>
  </p:notesMasterIdLst>
  <p:handoutMasterIdLst>
    <p:handoutMasterId r:id="rId116"/>
  </p:handoutMasterIdLst>
  <p:sldIdLst>
    <p:sldId id="330" r:id="rId3"/>
    <p:sldId id="333" r:id="rId4"/>
    <p:sldId id="786" r:id="rId5"/>
    <p:sldId id="688" r:id="rId6"/>
    <p:sldId id="885" r:id="rId7"/>
    <p:sldId id="787" r:id="rId8"/>
    <p:sldId id="698" r:id="rId9"/>
    <p:sldId id="788" r:id="rId10"/>
    <p:sldId id="789" r:id="rId11"/>
    <p:sldId id="790" r:id="rId12"/>
    <p:sldId id="699" r:id="rId13"/>
    <p:sldId id="791" r:id="rId14"/>
    <p:sldId id="793" r:id="rId15"/>
    <p:sldId id="701" r:id="rId16"/>
    <p:sldId id="702" r:id="rId17"/>
    <p:sldId id="794" r:id="rId18"/>
    <p:sldId id="703" r:id="rId19"/>
    <p:sldId id="795" r:id="rId20"/>
    <p:sldId id="883" r:id="rId21"/>
    <p:sldId id="708" r:id="rId22"/>
    <p:sldId id="797" r:id="rId23"/>
    <p:sldId id="798" r:id="rId24"/>
    <p:sldId id="709" r:id="rId25"/>
    <p:sldId id="799" r:id="rId26"/>
    <p:sldId id="801" r:id="rId27"/>
    <p:sldId id="800" r:id="rId28"/>
    <p:sldId id="802" r:id="rId29"/>
    <p:sldId id="803" r:id="rId30"/>
    <p:sldId id="804" r:id="rId31"/>
    <p:sldId id="805" r:id="rId32"/>
    <p:sldId id="806" r:id="rId33"/>
    <p:sldId id="807" r:id="rId34"/>
    <p:sldId id="808" r:id="rId35"/>
    <p:sldId id="762" r:id="rId36"/>
    <p:sldId id="764" r:id="rId37"/>
    <p:sldId id="765" r:id="rId38"/>
    <p:sldId id="768" r:id="rId39"/>
    <p:sldId id="775" r:id="rId40"/>
    <p:sldId id="809" r:id="rId41"/>
    <p:sldId id="810" r:id="rId42"/>
    <p:sldId id="884" r:id="rId43"/>
    <p:sldId id="811" r:id="rId44"/>
    <p:sldId id="812" r:id="rId45"/>
    <p:sldId id="813" r:id="rId46"/>
    <p:sldId id="814" r:id="rId47"/>
    <p:sldId id="815" r:id="rId48"/>
    <p:sldId id="816" r:id="rId49"/>
    <p:sldId id="817" r:id="rId50"/>
    <p:sldId id="818" r:id="rId51"/>
    <p:sldId id="819" r:id="rId52"/>
    <p:sldId id="820" r:id="rId53"/>
    <p:sldId id="821" r:id="rId54"/>
    <p:sldId id="822" r:id="rId55"/>
    <p:sldId id="823" r:id="rId56"/>
    <p:sldId id="886" r:id="rId57"/>
    <p:sldId id="825" r:id="rId58"/>
    <p:sldId id="826" r:id="rId59"/>
    <p:sldId id="828" r:id="rId60"/>
    <p:sldId id="829" r:id="rId61"/>
    <p:sldId id="830" r:id="rId62"/>
    <p:sldId id="831" r:id="rId63"/>
    <p:sldId id="832" r:id="rId64"/>
    <p:sldId id="833" r:id="rId65"/>
    <p:sldId id="844" r:id="rId66"/>
    <p:sldId id="834" r:id="rId67"/>
    <p:sldId id="835" r:id="rId68"/>
    <p:sldId id="836" r:id="rId69"/>
    <p:sldId id="837" r:id="rId70"/>
    <p:sldId id="838" r:id="rId71"/>
    <p:sldId id="839" r:id="rId72"/>
    <p:sldId id="840" r:id="rId73"/>
    <p:sldId id="841" r:id="rId74"/>
    <p:sldId id="842" r:id="rId75"/>
    <p:sldId id="843" r:id="rId76"/>
    <p:sldId id="845" r:id="rId77"/>
    <p:sldId id="846" r:id="rId78"/>
    <p:sldId id="847" r:id="rId79"/>
    <p:sldId id="848" r:id="rId80"/>
    <p:sldId id="849" r:id="rId81"/>
    <p:sldId id="850" r:id="rId82"/>
    <p:sldId id="851" r:id="rId83"/>
    <p:sldId id="852" r:id="rId84"/>
    <p:sldId id="853" r:id="rId85"/>
    <p:sldId id="854" r:id="rId86"/>
    <p:sldId id="855" r:id="rId87"/>
    <p:sldId id="856" r:id="rId88"/>
    <p:sldId id="857" r:id="rId89"/>
    <p:sldId id="858" r:id="rId90"/>
    <p:sldId id="859" r:id="rId91"/>
    <p:sldId id="862" r:id="rId92"/>
    <p:sldId id="861" r:id="rId93"/>
    <p:sldId id="863" r:id="rId94"/>
    <p:sldId id="864" r:id="rId95"/>
    <p:sldId id="865" r:id="rId96"/>
    <p:sldId id="866" r:id="rId97"/>
    <p:sldId id="867" r:id="rId98"/>
    <p:sldId id="868" r:id="rId99"/>
    <p:sldId id="869" r:id="rId100"/>
    <p:sldId id="870" r:id="rId101"/>
    <p:sldId id="871" r:id="rId102"/>
    <p:sldId id="872" r:id="rId103"/>
    <p:sldId id="873" r:id="rId104"/>
    <p:sldId id="874" r:id="rId105"/>
    <p:sldId id="875" r:id="rId106"/>
    <p:sldId id="876" r:id="rId107"/>
    <p:sldId id="877" r:id="rId108"/>
    <p:sldId id="878" r:id="rId109"/>
    <p:sldId id="879" r:id="rId110"/>
    <p:sldId id="880" r:id="rId111"/>
    <p:sldId id="881" r:id="rId112"/>
    <p:sldId id="882" r:id="rId113"/>
    <p:sldId id="687" r:id="rId114"/>
  </p:sldIdLst>
  <p:sldSz cx="12192000" cy="6858000"/>
  <p:notesSz cx="6858000" cy="9144000"/>
  <p:embeddedFontLst>
    <p:embeddedFont>
      <p:font typeface="Consolas" panose="020B0609020204030204" pitchFamily="49" charset="0"/>
      <p:regular r:id="rId117"/>
      <p:bold r:id="rId118"/>
      <p:italic r:id="rId119"/>
      <p:boldItalic r:id="rId120"/>
    </p:embeddedFont>
    <p:embeddedFont>
      <p:font typeface="Verdana" panose="020B0604030504040204"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3" orient="horz" pos="459" userDrawn="1">
          <p15:clr>
            <a:srgbClr val="A4A3A4"/>
          </p15:clr>
        </p15:guide>
        <p15:guide id="6" pos="3840" userDrawn="1">
          <p15:clr>
            <a:srgbClr val="A4A3A4"/>
          </p15:clr>
        </p15:guide>
        <p15:guide id="7" pos="347" userDrawn="1">
          <p15:clr>
            <a:srgbClr val="A4A3A4"/>
          </p15:clr>
        </p15:guide>
        <p15:guide id="8" orient="horz" pos="2160" userDrawn="1">
          <p15:clr>
            <a:srgbClr val="A4A3A4"/>
          </p15:clr>
        </p15:guide>
        <p15:guide id="9" orient="horz" pos="618" userDrawn="1">
          <p15:clr>
            <a:srgbClr val="A4A3A4"/>
          </p15:clr>
        </p15:guide>
        <p15:guide id="10" pos="73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02" autoAdjust="0"/>
    <p:restoredTop sz="66433" autoAdjust="0"/>
  </p:normalViewPr>
  <p:slideViewPr>
    <p:cSldViewPr snapToGrid="0" snapToObjects="1">
      <p:cViewPr varScale="1">
        <p:scale>
          <a:sx n="69" d="100"/>
          <a:sy n="69" d="100"/>
        </p:scale>
        <p:origin x="270" y="66"/>
      </p:cViewPr>
      <p:guideLst>
        <p:guide orient="horz" pos="3997"/>
        <p:guide orient="horz" pos="459"/>
        <p:guide pos="3840"/>
        <p:guide pos="347"/>
        <p:guide orient="horz" pos="2160"/>
        <p:guide orient="horz" pos="618"/>
        <p:guide pos="7378"/>
      </p:guideLst>
    </p:cSldViewPr>
  </p:slideViewPr>
  <p:outlineViewPr>
    <p:cViewPr>
      <p:scale>
        <a:sx n="33" d="100"/>
        <a:sy n="33" d="100"/>
      </p:scale>
      <p:origin x="0" y="-83946"/>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7.fntdata"/><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2.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8.fntdata"/><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3.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4.fntdata"/><Relationship Id="rId125"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first part of the illustration is labeled as a in parenthesis. It shows a rectangle divided into 9 sections. The first, third, fourth, sixth, and seventh sections from left to right are labeled as A, B, C, D, and E. The second, fifth, and eighth sections are marked by inclined parallel lines. These eight sections are divided into 32 equal markings. The labeling on the right side reads part of memory: 3 holes, 5 allocations. The second part of the illustration is labeled as b in parenthesis. It shows a rectangle divided into 5 sections from top to bottom. The </a:t>
            </a:r>
            <a:r>
              <a:rPr lang="en-US" noProof="0" dirty="0" err="1"/>
              <a:t>labelings</a:t>
            </a:r>
            <a:r>
              <a:rPr lang="en-US" noProof="0" dirty="0"/>
              <a:t> on each section from top to bottom are 1 1 1 1 1 0 0 0, 1 1 1 1 1 1 1 1, 1 1 0 0 1 1 1 1, and 1 1 1 1 1 1 0 0. The labeling on the left side reads bitmap. The first eight markings from the first illustration are pointed out by each number on the </a:t>
            </a:r>
            <a:r>
              <a:rPr lang="en-US" noProof="0" dirty="0" err="1"/>
              <a:t>labelings</a:t>
            </a:r>
            <a:r>
              <a:rPr lang="en-US" noProof="0" dirty="0"/>
              <a:t> of the second illustration. The third part of the illustration is labeled as c in parenthesis. It shows eight rectangles which are divided into 4 equal sections. The first three sections of the first rectangle are labeled P, 0, and 5, the second rectangle is H, 5, and 3, the third rectangle is P, 8, and 6, the fourth rectangle is P, 14, and 4, the fifth rectangle is H, 18, and 2, the sixth rectangle is P, 20, and 6, the seventh rectangle is P, 26, and 3, and the eighth rectangle is H, 29, 3, and X. The first section of the fifth is pointed out by an arrow labeled as the hole, the second section by an arrow labeled as starts at 18, and the third section by an arrow labeled as length 2. The first section of the seventh rectangle is pointed by an arrow labeled a process. The labeling on the right side reads linked list.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3817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consists of four parts and eight horizontal blocks. </a:t>
            </a:r>
          </a:p>
          <a:p>
            <a:r>
              <a:rPr lang="en-US" noProof="0" dirty="0"/>
              <a:t>Part "a": The block labeled before X terminates contains 3 sections labeled A, X, B becomes the block labeled After X terminates containing 3 sections labeled A, blank (shaded), B. </a:t>
            </a:r>
          </a:p>
          <a:p>
            <a:r>
              <a:rPr lang="en-US" noProof="0" dirty="0"/>
              <a:t>Part b: The block labeled before X terminates contains 3 sections labeled A, X, blank (shaded) becomes the block labeled After X terminates containing 2 sections labeled A, blank (shaded).</a:t>
            </a:r>
          </a:p>
          <a:p>
            <a:r>
              <a:rPr lang="en-US" noProof="0" dirty="0"/>
              <a:t>Part c: The block labeled before X terminates contains 3 sections labeled blank (shaded), X, B becomes the block labeled after X terminates contains 2 sections labeled blank (shaded), B.</a:t>
            </a:r>
          </a:p>
          <a:p>
            <a:r>
              <a:rPr lang="en-US" noProof="0" dirty="0"/>
              <a:t>Part d: The block labeled before X terminates contains 3 sections labeled blank (shaded), X, blank (shaded) becomes the block labeled After X terminates which is completely shaded.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04025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59778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0513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consist of nine vertical blocks which are labeled (a), (b), (c), (d), (e), (f), (g), (h) and (</a:t>
            </a:r>
            <a:r>
              <a:rPr lang="en-US" noProof="0" dirty="0" err="1"/>
              <a:t>i</a:t>
            </a:r>
            <a:r>
              <a:rPr lang="en-US" noProof="0" dirty="0"/>
              <a:t>). The first vertical block is labeled 64. The second block is divided into two parts and labeled 32 and 32. The third block is divided into two parts, the first part is labeled 32 and the second part is again divided into two parts which are labeled 16 and 16. The fourth block is divided into two parts, the first part is labeled 32 and the second part is again divided into two parts which are labeled 16, and the other part is again divided into two parts which are 8 and 8 in which one part is shaded. The fifth block is divided into two parts, the first part is labeled 32, and the second part is again divided into two parts which are labeled 16 and the other part is again divided into two parts which are 8 and 8 in the last two parts are shaded. The sixth block is divided into two parts, the first part is labeled 32 and the second part is again divided into four parts labeled 8, 8, 8, and 8 in which the last two parts are shaded. The seventh block is divided into two parts, the first part is labeled 32, and the second part is again divided into four parts, the first part is labeled 8, the second part is again subdivided into two parts labeled 4 and 4, the third part is labeled 8 and the fourth part is labeled 8 and last three parts are shaded. The eighth block is divided into two parts, the first part is labeled 32, and the second part is again divided into four parts, the first part is labeled 8, the second part is again subdivided into two parts labeled 4 and 4 which is shaded, the third part is labeled 8 and the fourth part is labeled 8 and shaded. The ninth block is divided into two parts, first, part is labeled 32 and the second part is again divided into two parts, the first part is again subdivided into two parts labeled 8 and the next part is subdivided into two parts labeled 4 and 4 which is shaded, the third part is labeled 16.</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33793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500"/>
              </a:spcBef>
              <a:spcAft>
                <a:spcPts val="0"/>
              </a:spcAft>
              <a:buClr>
                <a:schemeClr val="dk1"/>
              </a:buClr>
              <a:buSzPts val="1100"/>
              <a:buFont typeface="Arial"/>
              <a:buNone/>
            </a:pPr>
            <a:r>
              <a:rPr lang="en-US" sz="1200" noProof="0" dirty="0">
                <a:solidFill>
                  <a:srgbClr val="222222"/>
                </a:solidFill>
                <a:highlight>
                  <a:srgbClr val="FFFFFF"/>
                </a:highlight>
              </a:rPr>
              <a:t>Image simplified version of: https://upload.wikimedia.org/wikipedia/commons/thumb/a/a7/Buddyexample.png/640px-Buddyexample.png</a:t>
            </a:r>
          </a:p>
          <a:p>
            <a:pPr marL="0" lvl="0" indent="0" algn="l" rtl="0">
              <a:lnSpc>
                <a:spcPct val="115000"/>
              </a:lnSpc>
              <a:spcBef>
                <a:spcPts val="500"/>
              </a:spcBef>
              <a:spcAft>
                <a:spcPts val="0"/>
              </a:spcAft>
              <a:buClr>
                <a:schemeClr val="dk1"/>
              </a:buClr>
              <a:buSzPts val="1100"/>
              <a:buFont typeface="Arial"/>
              <a:buNone/>
            </a:pPr>
            <a:r>
              <a:rPr lang="en-US" sz="1200" noProof="0" dirty="0">
                <a:solidFill>
                  <a:srgbClr val="222222"/>
                </a:solidFill>
                <a:highlight>
                  <a:srgbClr val="FFFFFF"/>
                </a:highlight>
              </a:rPr>
              <a:t>This allocation could have occurred in the following manner</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The initial situation.</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A requests memory 3K, order 0.</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 order 0 blocks are available, so an order 3 block is split, creating two order 2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Still no order 0 blocks available, so the first order 2 block is split, creating two order 1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Still no order 0 blocks available, so the first order 1 block is split, creating two order 0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Now an order 0 block is available, so it is allocated to A.</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B requests memory 6 K, order 1. An order 1 block is available, so it is allocated to B.</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C requests memory 2 K, order 0. An order 0 block is available, so it is allocated to C.</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D requests memory 6 K, order 1.</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 order 1 blocks are available, so an order 2 block is split, creating two order 1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Now an order 1 block is available, so it is allocated to D.</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B releases its memory, freeing one order 1 block.</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D releases its memory.</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One order 1 block is freed.</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freed block is also free, the two are merged into one order 2 block.</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A releases its memory, freeing one order 0 block.</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C releases its memory.</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One order 0 block is freed.</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freed block is also free, the two are merged into one order 1 block.</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formed order 1 block is also free, the two are merged into one order 2 block.</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formed order 2 block is also free, the two are merged into one order 3 block.</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formed order 3 block is also free, the two are merged into one order 4 block.</a:t>
            </a:r>
          </a:p>
          <a:p>
            <a:pPr marL="0" lvl="0" indent="0" algn="l" rtl="0">
              <a:spcBef>
                <a:spcPts val="200"/>
              </a:spcBef>
              <a:spcAft>
                <a:spcPts val="0"/>
              </a:spcAft>
              <a:buNone/>
            </a:pPr>
            <a:endParaRPr lang="en-US" sz="1200" noProof="0" dirty="0"/>
          </a:p>
          <a:p>
            <a:pPr marL="0" lvl="0" indent="0" algn="l" rtl="0">
              <a:spcBef>
                <a:spcPts val="200"/>
              </a:spcBef>
              <a:spcAft>
                <a:spcPts val="0"/>
              </a:spcAft>
              <a:buNone/>
            </a:pPr>
            <a:endParaRPr lang="en-US" sz="1200" noProof="0" dirty="0"/>
          </a:p>
          <a:p>
            <a:pPr marL="0" lvl="0" indent="0" algn="l" rtl="0">
              <a:spcBef>
                <a:spcPts val="200"/>
              </a:spcBef>
              <a:spcAft>
                <a:spcPts val="0"/>
              </a:spcAft>
              <a:buNone/>
            </a:pPr>
            <a:r>
              <a:rPr lang="en-US" sz="1200" noProof="0" dirty="0"/>
              <a:t>Long Description:</a:t>
            </a:r>
          </a:p>
          <a:p>
            <a:pPr marL="0" lvl="0" indent="0" algn="l" rtl="0">
              <a:spcBef>
                <a:spcPts val="200"/>
              </a:spcBef>
              <a:spcAft>
                <a:spcPts val="0"/>
              </a:spcAft>
              <a:buNone/>
            </a:pPr>
            <a:r>
              <a:rPr lang="en-US" sz="1200" noProof="0" dirty="0"/>
              <a:t>The table has 9 columns and 17 rows. The column headings are as follows from left to right. Step, 4 K, 4 K, 4 K, 4 K, 4 K, 4 K, 4 K, 4 K, and 4 K. The row entries are as follows from left to right. Row 1: Step, 2 point 1; 4 K, 2 cubed. Row 2: Step 2 point 2; 4 K, 2 squared; 4 K, 2 squared. Row 3: Step, 2 point 3; 4 K, 2 to the first power; 4 K, 2 to the first power; 4 K, 2 squared. Row 4: Step, 2 point 4; 4 K, 2 to the zero power; 4 K, 2 to the zero power; 4 K, 2 to the first power; 4 K, 2 squared. Row 5: Step, 2 point 5; 4 K, A: 2 to the zero power; 4 K, 2 to the zero power; 4 K, 2 to the first power; 4 K, squared. Row 6: Step, 3; 4 K, A colon 2 to the zero power; 4 K, 2 to the zero power; 4 K, B colon 2 to the first power; 4 K, 2 squared. Row 7: Step, 4; 4 K, A colon 2 to the zero power; 4 K, C colon 2 to the zero power; 4 K, B colon 2 to the first power; 4 K, 2 squared. Row 8: Step, 5 point 1; 4 K, A colon 2 to the zero power; 4 K, C colon 2 to the zero power; 4 K, B colon 2 to the first power; 4 K, 2 to the first power; 4 K, 2 to the first power. Row 9: Step, 5 point 2; 4 K, A colon 2 to the zero power; 4 K, C colon 2 to the zero power; 4 K, B colon 2 to the first power; 4 K, D colon 2 to the first power; 4 K, 2 to the first power. Row 10: Step, 6; 4 K, A colon 2 to the zero power; 4 K, C colon 2 to the zero power; 4 K, 2 to the first power; 4 K, D colon 2 to the first power; 4 K, 2 to the first power. Row 11: Step, 7 point 1; 4 K, A colon 2 to the zero power; 4 K, C colon 2 to the zero power; 4 K, 2 to the first power; 4 K, 2 to the first power; 4 K, 2 to the first power. Row 12: Step, 7 point 2; 4 K, A colon 2 to the zero power; 4 K, C colon 2 to the zero power; 4 K, 2 to the first power; 4 K, 2 squared. Row 13: Step, 8; 4 K, 2 to the zero power; 4 K, C colon 2 to the zero power; 4 K, 2 to the first power; 4 K, 2 squared. Row 14: Step, 9 point 1; 4 K, 2 to the zero power; 4 K, 2 to the zero power; 4 K, 2 to the first power; 4 K, 2 squared. Row 15: Step, 9 point 2; 4 K, 2 to the first power; 4 K, 2 to the first power; 4 K, 2 squared. Row 16: Step, 9 point 3; 4 K, 2 squared; 4 K, 2 squared. Row 17: Step, 9 point 4; 4 K, 2 cubed.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1637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500"/>
              </a:spcBef>
              <a:spcAft>
                <a:spcPts val="0"/>
              </a:spcAft>
              <a:buClr>
                <a:schemeClr val="dk1"/>
              </a:buClr>
              <a:buSzPts val="1100"/>
              <a:buFont typeface="Arial"/>
              <a:buNone/>
            </a:pPr>
            <a:r>
              <a:rPr lang="en-US" sz="1200" noProof="0" dirty="0">
                <a:solidFill>
                  <a:srgbClr val="222222"/>
                </a:solidFill>
                <a:highlight>
                  <a:srgbClr val="FFFFFF"/>
                </a:highlight>
              </a:rPr>
              <a:t>Image simplified version of: https://upload.wikimedia.org/wikipedia/commons/thumb/a/a7/Buddyexample.png/640px-Buddyexample.png</a:t>
            </a:r>
          </a:p>
          <a:p>
            <a:pPr marL="0" lvl="0" indent="0" algn="l" rtl="0">
              <a:lnSpc>
                <a:spcPct val="115000"/>
              </a:lnSpc>
              <a:spcBef>
                <a:spcPts val="500"/>
              </a:spcBef>
              <a:spcAft>
                <a:spcPts val="0"/>
              </a:spcAft>
              <a:buClr>
                <a:schemeClr val="dk1"/>
              </a:buClr>
              <a:buSzPts val="1100"/>
              <a:buFont typeface="Arial"/>
              <a:buNone/>
            </a:pPr>
            <a:r>
              <a:rPr lang="en-US" sz="1200" noProof="0" dirty="0">
                <a:solidFill>
                  <a:srgbClr val="222222"/>
                </a:solidFill>
                <a:highlight>
                  <a:srgbClr val="FFFFFF"/>
                </a:highlight>
              </a:rPr>
              <a:t>This allocation could have occurred in the following manner</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The initial situation.</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A requests memory 3K, order 0.</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 order 0 blocks are available, so an order 3 block is split, creating two order 2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Still no order 0 blocks available, so the first order 2 block is split, creating two order 1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Still no order 0 blocks available, so the first order 1 block is split, creating two order 0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Now an order 0 block is available, so it is allocated to A.</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B requests memory 6 K, order 1. An order 1 block is available, so it is allocated to B.</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C requests memory 2 K, order 0. An order 0 block is available, so it is allocated to C.</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D requests memory 6 K, order 1.</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 order 1 blocks are available, so an order 2 block is split, creating two order 1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Now an order 1 block is available, so it is allocated to D.</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B releases its memory, freeing one order 1 block.</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D releases its memory.</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One order 1 block is freed.</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freed block is also free, the two are merged into one order 2 block.</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A releases its memory, freeing one order 0 block.</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C releases its memory.</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One order 0 block is freed.</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freed block is also free, the two are merged into one order 1 block.</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formed order 1 block is also free, the two are merged into one order 2 block.</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formed order 2 block is also free, the two are merged into one order 3 block.</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formed order 3 block is also free, the two are merged into one order 4 block.</a:t>
            </a:r>
          </a:p>
          <a:p>
            <a:pPr marL="0" lvl="0" indent="0" algn="l" rtl="0">
              <a:spcBef>
                <a:spcPts val="200"/>
              </a:spcBef>
              <a:spcAft>
                <a:spcPts val="0"/>
              </a:spcAft>
              <a:buNone/>
            </a:pPr>
            <a:endParaRPr lang="en-US" sz="1200" noProof="0" dirty="0"/>
          </a:p>
          <a:p>
            <a:endParaRPr lang="en-US" sz="1200"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7442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500"/>
              </a:spcBef>
              <a:spcAft>
                <a:spcPts val="0"/>
              </a:spcAft>
              <a:buClr>
                <a:schemeClr val="dk1"/>
              </a:buClr>
              <a:buSzPts val="1100"/>
              <a:buFont typeface="Arial"/>
              <a:buNone/>
            </a:pPr>
            <a:r>
              <a:rPr lang="en-US" sz="1200" noProof="0" dirty="0">
                <a:solidFill>
                  <a:srgbClr val="222222"/>
                </a:solidFill>
                <a:highlight>
                  <a:srgbClr val="FFFFFF"/>
                </a:highlight>
              </a:rPr>
              <a:t>Image simplified version of: https://upload.wikimedia.org/wikipedia/commons/thumb/a/a7/Buddyexample.png/640px-Buddyexample.png</a:t>
            </a:r>
          </a:p>
          <a:p>
            <a:pPr marL="0" lvl="0" indent="0" algn="l" rtl="0">
              <a:lnSpc>
                <a:spcPct val="115000"/>
              </a:lnSpc>
              <a:spcBef>
                <a:spcPts val="500"/>
              </a:spcBef>
              <a:spcAft>
                <a:spcPts val="0"/>
              </a:spcAft>
              <a:buClr>
                <a:schemeClr val="dk1"/>
              </a:buClr>
              <a:buSzPts val="1100"/>
              <a:buFont typeface="Arial"/>
              <a:buNone/>
            </a:pPr>
            <a:r>
              <a:rPr lang="en-US" sz="1200" noProof="0" dirty="0">
                <a:solidFill>
                  <a:srgbClr val="222222"/>
                </a:solidFill>
                <a:highlight>
                  <a:srgbClr val="FFFFFF"/>
                </a:highlight>
              </a:rPr>
              <a:t>This allocation could have occurred in the following manner</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The initial situation.</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A requests memory 3K, order 0.</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 order 0 blocks are available, so an order 3 block is split, creating two order 2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Still no order 0 blocks available, so the first order 2 block is split, creating two order 1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Still no order 0 blocks available, so the first order 1 block is split, creating two order 0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Now an order 0 block is available, so it is allocated to A.</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B requests memory 6 K, order 1. An order 1 block is available, so it is allocated to B.</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C requests memory 2 K, order 0. An order 0 block is available, so it is allocated to C.</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D requests memory 6 K, order 1.</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 order 1 blocks are available, so an order 2 block is split, creating two order 1 blocks.</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Now an order 1 block is available, so it is allocated to D.</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B releases its memory, freeing one order 1 block.</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D releases its memory.</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One order 1 block is freed.</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freed block is also free, the two are merged into one order 2 block.</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A releases its memory, freeing one order 0 block.</a:t>
            </a:r>
          </a:p>
          <a:p>
            <a:pPr marL="901700" lvl="0" indent="-295275" algn="l" rtl="0">
              <a:lnSpc>
                <a:spcPct val="115000"/>
              </a:lnSpc>
              <a:spcBef>
                <a:spcPts val="600"/>
              </a:spcBef>
              <a:spcAft>
                <a:spcPts val="0"/>
              </a:spcAft>
              <a:buClr>
                <a:srgbClr val="222222"/>
              </a:buClr>
              <a:buSzPts val="1050"/>
              <a:buAutoNum type="arabicPeriod"/>
            </a:pPr>
            <a:r>
              <a:rPr lang="en-US" sz="1200" noProof="0" dirty="0">
                <a:solidFill>
                  <a:srgbClr val="222222"/>
                </a:solidFill>
                <a:highlight>
                  <a:srgbClr val="FFFFFF"/>
                </a:highlight>
              </a:rPr>
              <a:t>Program C releases its memory.</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One order 0 block is freed.</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freed block is also free, the two are merged into one order 1 block.</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formed order 1 block is also free, the two are merged into one order 2 block.</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formed order 2 block is also free, the two are merged into one order 3 block.</a:t>
            </a:r>
          </a:p>
          <a:p>
            <a:pPr marL="1790700" lvl="1" indent="-295275" algn="l" rtl="0">
              <a:lnSpc>
                <a:spcPct val="115000"/>
              </a:lnSpc>
              <a:spcBef>
                <a:spcPts val="1200"/>
              </a:spcBef>
              <a:spcAft>
                <a:spcPts val="0"/>
              </a:spcAft>
              <a:buClr>
                <a:srgbClr val="222222"/>
              </a:buClr>
              <a:buSzPts val="1050"/>
              <a:buAutoNum type="arabicPeriod"/>
            </a:pPr>
            <a:r>
              <a:rPr lang="en-US" sz="1200" noProof="0" dirty="0">
                <a:solidFill>
                  <a:srgbClr val="222222"/>
                </a:solidFill>
                <a:highlight>
                  <a:srgbClr val="FFFFFF"/>
                </a:highlight>
              </a:rPr>
              <a:t>Since the buddy block of the newly formed order 3 block is also free, the two are merged into one order 4 block.</a:t>
            </a:r>
          </a:p>
          <a:p>
            <a:pPr marL="0" lvl="0" indent="0" algn="l" rtl="0">
              <a:spcBef>
                <a:spcPts val="200"/>
              </a:spcBef>
              <a:spcAft>
                <a:spcPts val="0"/>
              </a:spcAft>
              <a:buNone/>
            </a:pPr>
            <a:endParaRPr lang="en-US" sz="1200" noProof="0" dirty="0"/>
          </a:p>
          <a:p>
            <a:endParaRPr lang="en-US" sz="1200"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3128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shows a </a:t>
            </a:r>
            <a:r>
              <a:rPr lang="en-US" noProof="0" dirty="0" err="1"/>
              <a:t>vmalloc</a:t>
            </a:r>
            <a:r>
              <a:rPr lang="en-US" noProof="0" dirty="0"/>
              <a:t> allocator in a light yellow colored rectangle, a slab allocator in a green color rectangle, and a buddy allocator in a blue rectangle. A small rectangle of light pink color inside the </a:t>
            </a:r>
            <a:r>
              <a:rPr lang="en-US" noProof="0" dirty="0" err="1"/>
              <a:t>vmalloc</a:t>
            </a:r>
            <a:r>
              <a:rPr lang="en-US" noProof="0" dirty="0"/>
              <a:t> allocator and a small rectangle of light pink color inside the slab allocator corresponds to two sections of a small rectangle inside the buddy allocator. A red rectangle above the slab allocator corresponds to a section inside the light pink rectangle inside the slab allocator. The labeling between the slab allocator and buddy allocator reads provides memory and the labeling between slab allocator and red rectangle reads provides memory start parenthesis e.g., </a:t>
            </a:r>
            <a:r>
              <a:rPr lang="en-US" noProof="0" dirty="0" err="1"/>
              <a:t>kmalloc</a:t>
            </a:r>
            <a:r>
              <a:rPr lang="en-US" noProof="0" dirty="0"/>
              <a:t> parenthesis end parenthesis.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99956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69556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 zero is marked next to the lower right end of all three blocks.</a:t>
            </a:r>
          </a:p>
          <a:p>
            <a:r>
              <a:rPr lang="en-US" noProof="0" dirty="0"/>
              <a:t>Block "a": The block is divided into two segments labeled user program and operating system in R A M. </a:t>
            </a:r>
          </a:p>
          <a:p>
            <a:r>
              <a:rPr lang="en-US" noProof="0" dirty="0"/>
              <a:t>Block b: The block is divided into two segments labeled operating system in R O M and user program.</a:t>
            </a:r>
          </a:p>
          <a:p>
            <a:r>
              <a:rPr lang="en-US" noProof="0" dirty="0"/>
              <a:t>Block c: The block is divided into three segments labeled device drivers in R O M, user program and operating system in R A 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9624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10415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52114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85372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43015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solidFill>
                  <a:srgbClr val="191919"/>
                </a:solidFill>
                <a:latin typeface="Arial" panose="020B0604020202020204" pitchFamily="34" charset="0"/>
                <a:cs typeface="Arial" panose="020B0604020202020204" pitchFamily="34" charset="0"/>
              </a:rPr>
              <a:t>Long Description:</a:t>
            </a:r>
          </a:p>
          <a:p>
            <a:r>
              <a:rPr lang="en-US" noProof="0" dirty="0"/>
              <a:t>The slab is shown by a rectangle divided into 8 slots. The first slot from the left is labeled as slab descriptor. The second slab is again divided into 6 equal sections. The remaining six slots from left to right are labeled as object 0, free slot 1, object 2, object 3, object 4, and free slot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64027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slab is shown by a rectangle divided into 8 slots. The first slot from the left is labeled as slab descriptor. The second slab is again divided into 6 equal sections and labeled as b u f c t l array. The remaining six slots from left to right are labeled as object 0, free slot 1, object 2, object 3, object 4, and free slot 5. An arrow points from slab descriptor to object 0 and is labeled as start. Another arrow points from slab descriptor to free slot 1 and is labeled as free left parenthesis double quotation free slot to use double quotation right parenthesis. An arrow points from b u f c t l array to free slot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9253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slab is shown by a rectangle divided into 8 slots. The first slot from the left is labeled as slab descriptor. The second slab is again divided into 6 equal sections and labeled as b u f c t l array. The remaining six slots from left to right are labeled as object 0, free slot 1, object 2, object 3, object 4, and free slot 5. An arrow points from slab descriptor to object 0 and is labeled as start. Another arrow points from slab descriptor to free slot 1 and is labeled as free left parenthesis double quotation free slot to use double quotation right parenthesis. An arrow points from b u f c t l array to free slot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32987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noProof="0" dirty="0">
                <a:solidFill>
                  <a:srgbClr val="000000"/>
                </a:solidFill>
                <a:effectLst/>
                <a:latin typeface="Arial" panose="020B0604020202020204" pitchFamily="34" charset="0"/>
                <a:cs typeface="Arial" panose="020B0604020202020204" pitchFamily="34" charset="0"/>
              </a:rPr>
              <a:t>The first slot or the slab descriptor is labeled as free equals 4. The b u f c t l array has six slots labeled as 1, 2, 5, 4, 2, and x. The remaining slots of the slab are labeled as follows from left to right. Object A, object b, free, object c, free, and free. A pointer starts from the slab descriptor and points the second last slot. </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91168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extern struct k m e m underscore cache asterisk v m underscore area underscore </a:t>
            </a:r>
            <a:r>
              <a:rPr lang="en-US" noProof="0" dirty="0" err="1"/>
              <a:t>cachep</a:t>
            </a:r>
            <a:r>
              <a:rPr lang="en-US" noProof="0" dirty="0"/>
              <a:t> semicolon</a:t>
            </a:r>
          </a:p>
          <a:p>
            <a:r>
              <a:rPr lang="en-US" noProof="0" dirty="0"/>
              <a:t>extern struct k m e m underscore cache asterisk names underscore </a:t>
            </a:r>
            <a:r>
              <a:rPr lang="en-US" noProof="0" dirty="0" err="1"/>
              <a:t>cachep</a:t>
            </a:r>
            <a:r>
              <a:rPr lang="en-US" noProof="0" dirty="0"/>
              <a:t> semicolon</a:t>
            </a:r>
          </a:p>
          <a:p>
            <a:r>
              <a:rPr lang="en-US" noProof="0" dirty="0"/>
              <a:t>extern struct k m e m underscore cache asterisk files underscore </a:t>
            </a:r>
            <a:r>
              <a:rPr lang="en-US" noProof="0" dirty="0" err="1"/>
              <a:t>cachep</a:t>
            </a:r>
            <a:r>
              <a:rPr lang="en-US" noProof="0" dirty="0"/>
              <a:t> semicolon</a:t>
            </a:r>
          </a:p>
          <a:p>
            <a:r>
              <a:rPr lang="en-US" noProof="0" dirty="0"/>
              <a:t>extern struct k m e m underscore cache asterisk f s underscore </a:t>
            </a:r>
            <a:r>
              <a:rPr lang="en-US" noProof="0" dirty="0" err="1"/>
              <a:t>cachep</a:t>
            </a:r>
            <a:r>
              <a:rPr lang="en-US" noProof="0" dirty="0"/>
              <a:t> semicolon</a:t>
            </a:r>
          </a:p>
          <a:p>
            <a:r>
              <a:rPr lang="en-US" noProof="0" dirty="0"/>
              <a:t>extern struct k m e m underscore cache asterisk </a:t>
            </a:r>
            <a:r>
              <a:rPr lang="en-US" noProof="0" dirty="0" err="1"/>
              <a:t>sighand</a:t>
            </a:r>
            <a:r>
              <a:rPr lang="en-US" noProof="0" dirty="0"/>
              <a:t> underscore </a:t>
            </a:r>
            <a:r>
              <a:rPr lang="en-US" noProof="0" dirty="0" err="1"/>
              <a:t>cachep</a:t>
            </a:r>
            <a:r>
              <a:rPr lang="en-US" noProof="0" dirty="0"/>
              <a:t> semicolon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8955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table has the following column headers: Name; active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objs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num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objs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objs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per slab; pages per slab; active slabs; num slabs; object size;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objs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per slab; pages per slab; active slabs; num slabs. Pointers to these column headers define them. They read as follows: active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objs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number of objects in use; num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objs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total number of allocated objects; object size: size of objects in this slab, in bytes;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objs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pers slab: number of objects stored in each slab; pages per slab: number of pages allocated for each slab; active slabs: number of active slabs; num slabs: total number of slabs</a:t>
            </a:r>
            <a:r>
              <a:rPr lang="en-US" sz="1200" dirty="0">
                <a:effectLst/>
                <a:latin typeface="Arial" panose="020B0604020202020204" pitchFamily="34" charset="0"/>
                <a:ea typeface="Calibri" panose="020F050202020403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6586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Part a: The block consists of 4095 shaded rows with address space labeled from bottom to top as 0, 4, 8, 12, 16, 24, 28, up to 16380. The rows having address space 0, 24, 28, and 16380 are labeled J M P 24, M O V, ADD, 0, respectively.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Part b: The block consists of 4095 unshaded rows with address space labeled from bottom to top as 0, 4, 8, 12, 16, 20, 24, 28, up to 16380. The row having address space 0, 28, and 16380 are labeled J M P 28, C M P, and 0, respectively.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Part c: The block consists of 8191 rows with address space labeled from bottom to top as 0, 4, 8, 12, 16, 20, 24, 28, up to 16380, and then 16384, 16388, 16392, 16396, 16400,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16404,</a:t>
            </a:r>
            <a:r>
              <a:rPr lang="en-US" sz="1200" dirty="0">
                <a:effectLst/>
                <a:latin typeface="Arial" panose="020B0604020202020204" pitchFamily="34" charset="0"/>
                <a:ea typeface="Calibri" panose="020F0502020204030204" pitchFamily="34" charset="0"/>
                <a:cs typeface="Arial" panose="020B0604020202020204" pitchFamily="34" charset="0"/>
              </a:rPr>
              <a:t> 16408, 16412, up to 32764. The rows having address space 0, 24, 28, 16380, 16384, 16412 and 32764 are labeled as follows: J M P 24, MOV, ADD, 0, J M P 28, C M P, and 0.</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4670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consists of a bus onto which three blocks are connected labeled C P U package, memory and disk controller. The C P U package block contains two blocks labeled C P U and Memory management unit and they are connected by a line labeled The C P U sends virtual addresses to the M </a:t>
            </a:r>
            <a:r>
              <a:rPr lang="en-US" noProof="0" dirty="0" err="1"/>
              <a:t>M</a:t>
            </a:r>
            <a:r>
              <a:rPr lang="en-US" noProof="0" dirty="0"/>
              <a:t> U. The blocks are connected to the bus through a line labeled The M </a:t>
            </a:r>
            <a:r>
              <a:rPr lang="en-US" noProof="0" dirty="0" err="1"/>
              <a:t>M</a:t>
            </a:r>
            <a:r>
              <a:rPr lang="en-US" noProof="0" dirty="0"/>
              <a:t> U sends physical addresses to the memory.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444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physical memory space of the eight blank rows from bottom to top are labeled from 0 to 4 k, </a:t>
            </a:r>
            <a:r>
              <a:rPr lang="en-US" noProof="0" dirty="0" err="1"/>
              <a:t>upto</a:t>
            </a:r>
            <a:r>
              <a:rPr lang="en-US" noProof="0" dirty="0"/>
              <a:t> 28 k to 32 k. The blank rows are labeled page frame. The rows of the two blocks are mapped as follows. Row 1 of block one is mapped to row 3 of block two. Row 2 of block one is mapped to row 2 of block two. Row 3 of block one is mapped to row 7 of block two. Row 4 of block one is mapped to row 1 of block two. Row 5 of block one is mapped to row 5 of block two. Row 6 of block one is mapped to row 4 of block two. Row 10 of block one is mapped to row 6 of block two. Row 12 of block one is mapped to row 8 of block two.</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33889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t>Long Description1:</a:t>
            </a:r>
          </a:p>
          <a:p>
            <a:r>
              <a:rPr lang="en-US" sz="1200" noProof="0" dirty="0"/>
              <a:t>The left side shows a rectangle labeled as virtual address space divided into 16 sections. The </a:t>
            </a:r>
            <a:r>
              <a:rPr lang="en-US" sz="1200" noProof="0" dirty="0" err="1"/>
              <a:t>labelings</a:t>
            </a:r>
            <a:r>
              <a:rPr lang="en-US" sz="1200" noProof="0" dirty="0"/>
              <a:t> of the each section on the left side from top to bottom are as follows. 64 K dash 60 K, 56 K dash 60 K, 52 K dash 56 K, 48 K dash 52 K,  44 K dash 48 K, 40 K dash 44 K, 36 K dash 40 K, 32 K dash 36 K, 28 K dash 32 K, 24 K dash 28 K, 20 K dash 24 K, 16 K dash 20 K, 12 K dash 16 K, 8 K dash 12 K, 4 K dash 8 K, and 0 K dash 4 K. The </a:t>
            </a:r>
            <a:r>
              <a:rPr lang="en-US" sz="1200" noProof="0" dirty="0" err="1"/>
              <a:t>labelings</a:t>
            </a:r>
            <a:r>
              <a:rPr lang="en-US" sz="1200" noProof="0" dirty="0"/>
              <a:t> inside each section from top to bottom are as follows. X, X, X, X, 7, X, 5, X, X, X, 3, 4, 0, 6, 1, and 2. A left brace on top is labeled as virtual page. The right side shows a rectangle labeled as physical memory address divided into 8 sections. The </a:t>
            </a:r>
            <a:r>
              <a:rPr lang="en-US" sz="1200" noProof="0" dirty="0" err="1"/>
              <a:t>labelings</a:t>
            </a:r>
            <a:r>
              <a:rPr lang="en-US" sz="1200" noProof="0" dirty="0"/>
              <a:t> of the each section on the right side from top to bottom are as follows. 28 K dash 32 K, 24 K dash 28 K, 20 K dash 24 K, 16 K dash 20 K, 12 K dash 16 K, 8 K dash 12 K, 4 K dash 8 K, and 0 K dash 4 K. A left brace on the bottom is labeled as page frame. An arrow points from 44 K dash 48 K of the left rectangle to 28 K dash 32 K of the right rectangle. Similarly from 36 K dash 40 K to 20 K dash 24 K, from 20 K dash 24 K to 12 K dash 16 K, from 16 K dash 20 K to 16 K dash 20 K, from 12 K dash 16 K to 0 K dash 4 K, from 8 K dash 12 K to 24 K dash 28 K, from 4 K dash 8 K to 4 K dash 8 K, and from 0 K dash 4 K to 8 K dash 12 K.</a:t>
            </a:r>
          </a:p>
          <a:p>
            <a:endParaRPr lang="en-US" sz="1200" noProof="0" dirty="0"/>
          </a:p>
          <a:p>
            <a:r>
              <a:rPr lang="en-US" sz="1200" noProof="0" dirty="0"/>
              <a:t>Long Description2:</a:t>
            </a:r>
          </a:p>
          <a:p>
            <a:r>
              <a:rPr lang="en-US" sz="1200" noProof="0" dirty="0"/>
              <a:t>The figure shows two horizontal blocks consisting of fifteen and sixteen columns placed at the top and bottom end. In the middle of the figure, a vertical block having two columns and sixteen rows is shown. The columns of the top block are given as follows. 1, 1, 0, 0, 0, 0, 0, 0, 0, 0, 0, 0, 1, 0, 0. An arrow is pointed upward from the block and labeled outgoing physical address (24580). The columns of the bottom block are labeled as follows: 0, 0, 1, 0, 0, 0, 0, 0, 0, 0, 0, 0, 0, 1, 0, 0. An arrow is pointed upward toward the block from bottom and labeled incoming physical address (8196). An arrow labeled 12-bit offset copied directly from input to output is pointed from the last 12 columns of the bottom block to the last 12 columns of the top block. </a:t>
            </a:r>
          </a:p>
          <a:p>
            <a:r>
              <a:rPr lang="en-US" sz="1200" noProof="0" dirty="0"/>
              <a:t>The page table of the vertical block ranges from 0 to 15 in increments of 1 unit. The row entries of the block from bottom to top are given as follows. </a:t>
            </a:r>
          </a:p>
          <a:p>
            <a:r>
              <a:rPr lang="en-US" sz="1200" noProof="0" dirty="0"/>
              <a:t>Row 0: Column one, 010. column two, 1.</a:t>
            </a:r>
          </a:p>
          <a:p>
            <a:r>
              <a:rPr lang="en-US" sz="1200" noProof="0" dirty="0"/>
              <a:t>Row 1: Column one, 001. column two, 1.</a:t>
            </a:r>
          </a:p>
          <a:p>
            <a:r>
              <a:rPr lang="en-US" sz="1200" noProof="0" dirty="0"/>
              <a:t>Row 2: Column one, 110. column two, 1.</a:t>
            </a:r>
          </a:p>
          <a:p>
            <a:r>
              <a:rPr lang="en-US" sz="1200" noProof="0" dirty="0"/>
              <a:t>Row 3: Column one, 000. column two, 1.</a:t>
            </a:r>
          </a:p>
          <a:p>
            <a:r>
              <a:rPr lang="en-US" sz="1200" noProof="0" dirty="0"/>
              <a:t>Row 4: Column one, 100. column two, 1.</a:t>
            </a:r>
          </a:p>
          <a:p>
            <a:r>
              <a:rPr lang="en-US" sz="1200" noProof="0" dirty="0"/>
              <a:t>Row 5: Column one, 011. column two, 1.</a:t>
            </a:r>
          </a:p>
          <a:p>
            <a:r>
              <a:rPr lang="en-US" sz="1200" noProof="0" dirty="0"/>
              <a:t>Row 6: Column one, 000. column two, 0.</a:t>
            </a:r>
          </a:p>
          <a:p>
            <a:r>
              <a:rPr lang="en-US" sz="1200" noProof="0" dirty="0"/>
              <a:t>Row 7: Column one, 000. column two, 0.</a:t>
            </a:r>
          </a:p>
          <a:p>
            <a:r>
              <a:rPr lang="en-US" sz="1200" noProof="0" dirty="0"/>
              <a:t>Row 8: Column one, 000. column two, 0.</a:t>
            </a:r>
          </a:p>
          <a:p>
            <a:r>
              <a:rPr lang="en-US" sz="1200" noProof="0" dirty="0"/>
              <a:t>Row 9: Column one, 101. column two, 1.</a:t>
            </a:r>
          </a:p>
          <a:p>
            <a:r>
              <a:rPr lang="en-US" sz="1200" noProof="0" dirty="0"/>
              <a:t>Row 10: Column one, 000. column two, 0.</a:t>
            </a:r>
          </a:p>
          <a:p>
            <a:r>
              <a:rPr lang="en-US" sz="1200" noProof="0" dirty="0"/>
              <a:t>Row 11: Column one, 111. column two, 1.</a:t>
            </a:r>
          </a:p>
          <a:p>
            <a:r>
              <a:rPr lang="en-US" sz="1200" noProof="0" dirty="0"/>
              <a:t>Row 12: Column one, 000. column two, 0.</a:t>
            </a:r>
          </a:p>
          <a:p>
            <a:r>
              <a:rPr lang="en-US" sz="1200" noProof="0" dirty="0"/>
              <a:t>Row 13: Column one, 000. column two, 0.</a:t>
            </a:r>
          </a:p>
          <a:p>
            <a:r>
              <a:rPr lang="en-US" sz="1200" noProof="0" dirty="0"/>
              <a:t>Row 14: Column one, 000. column two, 0.</a:t>
            </a:r>
          </a:p>
          <a:p>
            <a:r>
              <a:rPr lang="en-US" sz="1200" noProof="0" dirty="0"/>
              <a:t>Row 15: Column one, 000. column two, 0. </a:t>
            </a:r>
          </a:p>
          <a:p>
            <a:r>
              <a:rPr lang="en-US" sz="1200" noProof="0" dirty="0"/>
              <a:t>Column 2 of this block is labeled present or absent bit.</a:t>
            </a:r>
          </a:p>
          <a:p>
            <a:r>
              <a:rPr lang="en-US" sz="1200" noProof="0" dirty="0"/>
              <a:t>An arrow points from the first four columns of the bottom block to the row two of the vertical block and labeled virtual page equals 2 is used as an index into the page table. Another arrow points from the row two of the vertical block to a block labeled 110 which is again pointed to the first three columns of the top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38697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200" noProof="0" dirty="0">
                <a:latin typeface="Arial"/>
                <a:ea typeface="Arial"/>
                <a:cs typeface="Arial"/>
                <a:sym typeface="Arial"/>
              </a:rPr>
              <a:t>32b: explain that there is no separate X flag, just R</a:t>
            </a:r>
          </a:p>
          <a:p>
            <a:pPr marL="0" lvl="0" indent="0" algn="l" rtl="0">
              <a:spcBef>
                <a:spcPts val="0"/>
              </a:spcBef>
              <a:spcAft>
                <a:spcPts val="0"/>
              </a:spcAft>
              <a:buSzPts val="1100"/>
              <a:buNone/>
            </a:pPr>
            <a:r>
              <a:rPr lang="en-US" sz="1200" noProof="0" dirty="0">
                <a:latin typeface="Arial"/>
                <a:ea typeface="Arial"/>
                <a:cs typeface="Arial"/>
                <a:sym typeface="Arial"/>
              </a:rPr>
              <a:t>Also: explain the meaning of the flags in P G D, P M D, etc. Refer to: https://wiki.osdev.org/Paging (excellent)</a:t>
            </a:r>
          </a:p>
          <a:p>
            <a:pPr marL="0" lvl="0" indent="0" algn="l" rtl="0">
              <a:spcBef>
                <a:spcPts val="0"/>
              </a:spcBef>
              <a:spcAft>
                <a:spcPts val="0"/>
              </a:spcAft>
              <a:buSzPts val="1100"/>
              <a:buNone/>
            </a:pPr>
            <a:endParaRPr lang="en-US" sz="1200" noProof="0" dirty="0">
              <a:latin typeface="Arial"/>
              <a:cs typeface="Arial"/>
              <a:sym typeface="Arial"/>
            </a:endParaRPr>
          </a:p>
          <a:p>
            <a:pPr marL="0" lvl="0" indent="0" algn="l" rtl="0">
              <a:spcBef>
                <a:spcPts val="0"/>
              </a:spcBef>
              <a:spcAft>
                <a:spcPts val="0"/>
              </a:spcAft>
              <a:buSzPts val="1100"/>
              <a:buNone/>
            </a:pPr>
            <a:r>
              <a:rPr lang="en-US" sz="1200" noProof="0" dirty="0">
                <a:latin typeface="Arial"/>
                <a:cs typeface="Arial"/>
                <a:sym typeface="Arial"/>
              </a:rPr>
              <a:t>Long Description:</a:t>
            </a:r>
          </a:p>
          <a:p>
            <a:pPr marL="0" lvl="0" indent="0" algn="l" rtl="0">
              <a:spcBef>
                <a:spcPts val="0"/>
              </a:spcBef>
              <a:spcAft>
                <a:spcPts val="0"/>
              </a:spcAft>
              <a:buSzPts val="1100"/>
              <a:buNone/>
            </a:pPr>
            <a:r>
              <a:rPr lang="en-US" noProof="0" dirty="0"/>
              <a:t>The block is divided into a large segment labeled page frame number and ten small segments labeled modified, blank, super visor, blank, catching disabled, protection, blank, referenced, present or absent and blank.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72162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2997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200" noProof="0" dirty="0">
                <a:latin typeface="Arial"/>
                <a:ea typeface="Arial"/>
                <a:cs typeface="Arial"/>
                <a:sym typeface="Arial"/>
              </a:rPr>
              <a:t>32b: explain that there is no separate X flag, just R</a:t>
            </a:r>
          </a:p>
          <a:p>
            <a:pPr marL="0" lvl="0" indent="0" algn="l" rtl="0">
              <a:spcBef>
                <a:spcPts val="0"/>
              </a:spcBef>
              <a:spcAft>
                <a:spcPts val="0"/>
              </a:spcAft>
              <a:buSzPts val="1100"/>
              <a:buNone/>
            </a:pPr>
            <a:r>
              <a:rPr lang="en-US" sz="1200" noProof="0" dirty="0">
                <a:latin typeface="Arial"/>
                <a:ea typeface="Arial"/>
                <a:cs typeface="Arial"/>
                <a:sym typeface="Arial"/>
              </a:rPr>
              <a:t>Also: explain the meaning of the flags in P G D, P M D, etc. Refer to: https://wiki.osdev.org/Paging (excellent)</a:t>
            </a:r>
          </a:p>
          <a:p>
            <a:pPr marL="0" lvl="0" indent="0" algn="l" rtl="0">
              <a:spcBef>
                <a:spcPts val="0"/>
              </a:spcBef>
              <a:spcAft>
                <a:spcPts val="0"/>
              </a:spcAft>
              <a:buSzPts val="1100"/>
              <a:buNone/>
            </a:pPr>
            <a:endParaRPr lang="en-US" sz="1200" noProof="0" dirty="0">
              <a:latin typeface="Arial"/>
              <a:cs typeface="Arial"/>
              <a:sym typeface="Arial"/>
            </a:endParaRPr>
          </a:p>
          <a:p>
            <a:pPr marL="0" lvl="0" indent="0" algn="l" rtl="0">
              <a:spcBef>
                <a:spcPts val="0"/>
              </a:spcBef>
              <a:spcAft>
                <a:spcPts val="0"/>
              </a:spcAft>
              <a:buSzPts val="1100"/>
              <a:buNone/>
            </a:pPr>
            <a:r>
              <a:rPr lang="en-US" sz="1200" noProof="0" dirty="0">
                <a:latin typeface="Arial"/>
                <a:cs typeface="Arial"/>
                <a:sym typeface="Arial"/>
              </a:rPr>
              <a:t>Long Description:</a:t>
            </a:r>
          </a:p>
          <a:p>
            <a:pPr marL="0" lvl="0" indent="0" algn="l" rtl="0">
              <a:spcBef>
                <a:spcPts val="0"/>
              </a:spcBef>
              <a:spcAft>
                <a:spcPts val="0"/>
              </a:spcAft>
              <a:buSzPts val="1100"/>
              <a:buNone/>
            </a:pPr>
            <a:r>
              <a:rPr lang="en-US" noProof="0" dirty="0"/>
              <a:t>Part (a): A block consists of three rows. The rows are labeled P T 1, P T 2 and offset. The bits of the segments are given as 10, 10, 12.</a:t>
            </a:r>
          </a:p>
          <a:p>
            <a:pPr marL="0" lvl="0" indent="0" algn="l" rtl="0">
              <a:spcBef>
                <a:spcPts val="0"/>
              </a:spcBef>
              <a:spcAft>
                <a:spcPts val="0"/>
              </a:spcAft>
              <a:buSzPts val="1100"/>
              <a:buNone/>
            </a:pPr>
            <a:r>
              <a:rPr lang="en-US" noProof="0" dirty="0"/>
              <a:t>Part (b): A block labeled top level page table has 1023 rows labeled from bottom to top as follows. 0, 1, 2, 3, 4, 5, 6, </a:t>
            </a:r>
            <a:r>
              <a:rPr lang="en-US" noProof="0" dirty="0" err="1"/>
              <a:t>upto</a:t>
            </a:r>
            <a:r>
              <a:rPr lang="en-US" noProof="0" dirty="0"/>
              <a:t> 1023. All the rows except the first, second and last are shaded.</a:t>
            </a:r>
          </a:p>
          <a:p>
            <a:pPr marL="0" lvl="0" indent="0" algn="l" rtl="0">
              <a:spcBef>
                <a:spcPts val="0"/>
              </a:spcBef>
              <a:spcAft>
                <a:spcPts val="0"/>
              </a:spcAft>
              <a:buSzPts val="1100"/>
              <a:buNone/>
            </a:pPr>
            <a:r>
              <a:rPr lang="en-US" noProof="0" dirty="0"/>
              <a:t>This block is pointed to three other blocks labeled second level page tables which are placed one below the other. The blocks also consist of 1023 rows. Arrows are pointed from all the rows of these blocks. From the top block, the arrows are pointed to the Page table for the top 4 M of memory and from the top block, the arrows are pointed to the pages.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73797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shows a rectangle on top divided into 6 sections labeled from left to right as unused, p g d offset 9 bits, p u d offset 9 bits, p m d offset 9 bits, p t e offset 9 bits, and page offset 12 bits. The rectangle at the bottom is divided into 5 sections labeled from left to right as unused, p g d offset 9 bits, p u d offset 9 bits, p t e offset 9 bits, and page offset 21 bits. The p g d offset 9 bits of both rectangles points toward the p g d table in the middle. The labeling at the bottom of the p g d table reads 512 entries 4 k object size. The p u d offset 9 bits of both rectangles points toward the p g d table in the middle. The labeling at the bottom of the p u d table reads 512 entries 4 k object size. The p m d offset 9 bits of top section and p t e offset 9 bits of bottom section point toward the p g d table in the middle. The labeling at the bottom of the p m d table reads 512 entries 4 k object size. The p t e offset 9 bits of the top section points toward a p t e table in the middle. The labeling at the bottom of the p t e table reads 512 entries 4 k object size. The page offset 12 bits of the top section points toward a 4 k page in the middle while the page offset 21 bits of the bottom section points towards a 2 M page. All the tables and pages in the middle of the illustration are linked with each other. An arrow labeled as C R 3 register points toward the p g d table.</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14842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consists of three vertical blocks. The first block labeled traditional page table with an entry for each of the 2 raised to the 52 power pages consists of 2 raised to 52 power rows. An arrow labeled indexed by virtual page is pointed upward from bottom. </a:t>
            </a:r>
          </a:p>
          <a:p>
            <a:r>
              <a:rPr lang="en-US" noProof="0" dirty="0"/>
              <a:t>The second block labeled 1-G B physical memory has 2 raised to the eighteenth power. 4-K B page frames consist of 2 raised to the eighteenth power rows. </a:t>
            </a:r>
          </a:p>
          <a:p>
            <a:r>
              <a:rPr lang="en-US" noProof="0" dirty="0"/>
              <a:t>The third block labeled hash table consists of 2 raised to the eighteenth power rows. The top row is connected to two blocks containing two segments and connected sequentially. The first and fifth rows are also connected to blocks containing two segments. The first segment is labeled virtual page and the second segment is labeled page frame.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1908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is a rectangle with slots labeled from left to right as follows. The first slot is labeled as page frame number. Other </a:t>
            </a:r>
            <a:r>
              <a:rPr lang="en-US" noProof="0" dirty="0" err="1"/>
              <a:t>labellings</a:t>
            </a:r>
            <a:r>
              <a:rPr lang="en-US" noProof="0" dirty="0"/>
              <a:t> with a gap of one slot are as follows. Modified, supervisor, and caching disabled. The following slot is labeled as protection. After a gap of one slot, the slots labeled are as follows. Referenced and present slash absent. This is followed by an unlabeled slot. All the </a:t>
            </a:r>
            <a:r>
              <a:rPr lang="en-US" noProof="0" dirty="0" err="1"/>
              <a:t>labelings</a:t>
            </a:r>
            <a:r>
              <a:rPr lang="en-US" noProof="0" dirty="0"/>
              <a:t> are pointed out by pointers. A long pointer pointing supervisor is labeled as follows. Additional flag: global implies don't flush.</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3127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1069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Long Description1:</a:t>
            </a:r>
          </a:p>
          <a:p>
            <a:pPr marL="0" lvl="0" indent="0" algn="l" rtl="0">
              <a:spcBef>
                <a:spcPts val="0"/>
              </a:spcBef>
              <a:spcAft>
                <a:spcPts val="0"/>
              </a:spcAft>
              <a:buNone/>
            </a:pPr>
            <a:r>
              <a:rPr lang="en-US" noProof="0" dirty="0"/>
              <a:t>The first illustration is labeled as a in parenthesis. It shows a grey rectangle with 0 written on it and labeled as 1 6 3 8 0 on the right. Vertical three dots follows the rectangle. Below the dots, there is a rectangle divided into 8 sections from top to bottom. ADD and M O V is written on the top two sections while J M P 24 is written on the bottom section. The </a:t>
            </a:r>
            <a:r>
              <a:rPr lang="en-US" noProof="0" dirty="0" err="1"/>
              <a:t>labelings</a:t>
            </a:r>
            <a:r>
              <a:rPr lang="en-US" noProof="0" dirty="0"/>
              <a:t> of each section from top to bottom on the right side are 28, 24, 20, 16, 12, 8, 4, and 0. The second illustration is labeled as b in parenthesis. It shows a rectangle with 0 written on it and labeled as 1 6 3 8 0 on the right. Vertical three dots follows the rectangle. Below the dots, there is a rectangle divided into 8 sections from top to bottom. C M P is written on the top section while J M P 28 is written on the bottom section. The </a:t>
            </a:r>
            <a:r>
              <a:rPr lang="en-US" noProof="0" dirty="0" err="1"/>
              <a:t>labelings</a:t>
            </a:r>
            <a:r>
              <a:rPr lang="en-US" noProof="0" dirty="0"/>
              <a:t> of each section from top to bottom on the right side are 28, 24, 20, 16, 12, 8, 4, and 0. The third illustration is labeled as c in parenthesis. It shows a rectangle with 0 written on it and labeled as 3 2 7 6 4 on the right. Vertical three dots follows the rectangle. Below the dots, there is a rectangle divided into 8 sections from top to bottom. C M P is written on the top section while J M P 28 and 0 are written on the bottom two sections. The </a:t>
            </a:r>
            <a:r>
              <a:rPr lang="en-US" noProof="0" dirty="0" err="1"/>
              <a:t>labelings</a:t>
            </a:r>
            <a:r>
              <a:rPr lang="en-US" noProof="0" dirty="0"/>
              <a:t> of each section from top to bottom on the right side are 1 6 4 1 2, 1 6 4 0 8, 1 6 4 0 4, 1 6 4 0 0, 1 6 3 9 6, 1 6 3 9 2, 1 6 3 8 8, 1 6 3 8 4, and 1 6 3 8 0. Two squiggly arrows point from opposite direction toward the section in which J M P 28 is written. Vertical three dots follows the rectangle. Below the dots, there is a rectangle divided into 8 sections from top to bottom. ADD and M O V is written on the top two sections while J M P 24 is written on the bottom section. The </a:t>
            </a:r>
            <a:r>
              <a:rPr lang="en-US" noProof="0" dirty="0" err="1"/>
              <a:t>labelings</a:t>
            </a:r>
            <a:r>
              <a:rPr lang="en-US" noProof="0" dirty="0"/>
              <a:t> of each section from top to bottom on the right side are 28, 24, 20, 16, 12, 8, 4, and 0.</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Long Description2:</a:t>
            </a:r>
          </a:p>
          <a:p>
            <a:pPr marL="0" lvl="0" indent="0" algn="l" rtl="0">
              <a:spcBef>
                <a:spcPts val="0"/>
              </a:spcBef>
              <a:spcAft>
                <a:spcPts val="0"/>
              </a:spcAft>
              <a:buNone/>
            </a:pPr>
            <a:r>
              <a:rPr lang="en-US" noProof="0" dirty="0"/>
              <a:t>The left part of the illustration shows memory and key. Memory are shown by five square boxes while keys are labeled for each box from top to bottom as 5, 1, 4, 8, and 5. The right part of the illustration has two rectangles. The first rectangle is labeled as P S W. It also has a section labeled as p </a:t>
            </a:r>
            <a:r>
              <a:rPr lang="en-US" noProof="0" dirty="0" err="1"/>
              <a:t>i</a:t>
            </a:r>
            <a:r>
              <a:rPr lang="en-US" noProof="0" dirty="0"/>
              <a:t> d 1. It is connected to key 1 of left part with the help of a pointer. The second rectangle is labeled as address. It is shown by a pointer pointing to memory of the left part of the illustration.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85644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12675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Table taken from: Intel® 64 and IA-32 Architectures Software Developer’s Manual Volume 3A: https://www.intel.com/content/dam/support/us/en/documents/processors/pentium4/sb/25366821.pdf</a:t>
            </a:r>
          </a:p>
          <a:p>
            <a:endParaRPr lang="en-US" noProof="0" dirty="0"/>
          </a:p>
          <a:p>
            <a:r>
              <a:rPr lang="en-US" noProof="0" dirty="0"/>
              <a:t>Long Description:</a:t>
            </a:r>
          </a:p>
          <a:p>
            <a:r>
              <a:rPr lang="en-US" noProof="0" dirty="0"/>
              <a:t>The table has 3 columns and 16 rows. The column headings are as follows from left to right. Page-directory entry privilege, page-directory entry access type, page-table entry privilege, page-table entry access type, combined effect privilege, and combined effect access type. The row entries are as follows from left to right. Row 1: Page-directory entry privilege, user; page-directory entry access type, read-only; page-table entry privilege, user; page-table entry access type, read-only; combined effect privilege, user; and combined effect access type, read-only. Row 2: Page-directory entry privilege, user; page-directory entry access type, read-only; page-table entry privilege, user; page-table entry access type, read-write; combined effect privilege, user; and combined effect access type, read-only. Row 3: Page-directory entry privilege, user; page-directory entry access type, read-write; page-table entry privilege, user; page-table entry access type, read-only; combined effect privilege, user; and combined effect access type, read-only. Row 4: Page-directory entry privilege, user; page-directory entry access type, read-write; page-table entry privilege, user; page-table entry access type, read-write; combined effect privilege, user; and combined effect access type, read slash write. Row 5: Page-directory entry privilege, user; page-directory entry access type, read-only; page-table entry privilege, supervisor; page-table entry access type, read-only; combined effect privilege, supervisor; and combined effect access type, read slash write asterisk exclamation mark. Row 6: Page-directory entry privilege, user; page-directory entry access type, read-only; page-table entry privilege, supervisor; page-table entry access type, read-write; combined effect privilege, supervisor; and combined effect access type, read slash write asterisk exclamation mark. Row 7: Page-directory entry privilege, user; page-directory entry access type, read-write; page-table entry privilege, supervisor; page-table entry access type, read-only; combined effect privilege, supervisor; and combined effect access type, read slash write asterisk. Row 8: Page-directory entry privilege, user; page-directory entry access type, read-write; page-table entry privilege, supervisor; page-table entry access type, read-write; combined effect privilege, supervisor; and combined effect access type, read slash write. Row 9: Page-directory entry privilege, supervisor; page-directory entry access type, read-only; page-table entry privilege, user; page-table entry access type, read-only; combined effect privilege, supervisor; and combined effect access type, read slash write asterisk exclamation mark. Row 10: Page-directory entry privilege, supervisor; page-directory entry access type, read-only; page-table entry privilege, user; page-table entry access type, read-write; combined effect privilege, supervisor; and combined effect access type, read slash write asterisk exclamation mark. Row 11: Page-directory entry privilege, supervisor; page-directory entry access type, read-write; page-table entry privilege, user; page-table entry access type, read-only; combined effect privilege, supervisor; and combined effect access type, read slash write asterisk exclamation mark. Row 12: Page-directory entry privilege, supervisor; page-directory entry access type, read-write; page-table entry privilege, user; page-table entry access type, read-write; combined effect privilege, supervisor; and combined effect access type, read slash write. Row 13: Page-directory entry privilege, supervisor; page-directory entry access type, read-only; page-table entry privilege, user; page-table entry access type, read-only; combined effect privilege, supervisor; and combined effect access type, read slash write asterisk exclamation mark. Row 14: Page-directory entry privilege, supervisor; page-directory entry access type, read-only; page-table entry privilege, user; page-table entry access type, read-write; combined effect privilege, supervisor; and combined effect access type, read slash write asterisk exclamation mark. Row 15: Page-directory entry privilege, supervisor; page-directory entry access type, read-write; page-table entry privilege, user; page-table entry access type, read-only; combined effect privilege, supervisor; and combined effect access type, read slash write asterisk exclamation mark. Row 16: Page-directory entry privilege, supervisor; page-directory entry access type, read-write; page-table entry privilege, user; page-table entry access type, read-only; combined effect privilege, supervisor; and combined effect access type, read slash write.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0764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shows a rectangle on top divided into 6 sections labeled from left to right as unused, p g d offset 9 bits, p u d offset 9 bits, p m d offset 9 bits, p t e offset 9 bits, and page offset 12 bits. The rectangle at the bottom is divided into 5 sections labeled from left to right as unused, p g d offset 9 bits, p u d offset 9 bits, p t e offset 9 bits, and page offset 21 bits. The p g d offset 9 bits of both rectangles points toward the p g d table in the middle. The labeling at the bottom of the p g d table reads 512 entries 4 k object size. The p u d offset 9 bits of both rectangles points toward the p g d table in the middle. The labeling at the bottom of the p u d table reads 512 entries 4 k object size. The p m d offset 9 bits of top section and p t e offset 9 bits of bottom section point toward the p g d table in the middle. The labeling at the bottom of the p m d table reads 512 entries 4 k object size. The p t e offset 9 bits of the top section points toward a p t e table in the middle. The labeling at the bottom of the p t e table reads 512 entries 4 k object size. The page offset 12 bits of the top section points toward a 4 k page in the middle while the page offset 21 bits of the bottom section points towards a 2 M page. All the tables and pages in the middle of the illustration are linked with each other. An arrow labeled as C R 3 register points toward the p g d table.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2794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26979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is a rectangle with slots labeled from left to right as follows. The first slot is labeled as page frame number. Other </a:t>
            </a:r>
            <a:r>
              <a:rPr lang="en-US" noProof="0" dirty="0" err="1"/>
              <a:t>labellings</a:t>
            </a:r>
            <a:r>
              <a:rPr lang="en-US" noProof="0" dirty="0"/>
              <a:t> with a gap of one slot are as follows. Modified, supervisor, and caching disabled. The following slot is labeled as protection. After a gap of one slot, the slots labeled are as follows. Referenced and present slash absent. This is followed by an unlabeled slot. All the </a:t>
            </a:r>
            <a:r>
              <a:rPr lang="en-US" noProof="0" dirty="0" err="1"/>
              <a:t>labelings</a:t>
            </a:r>
            <a:r>
              <a:rPr lang="en-US" noProof="0" dirty="0"/>
              <a:t> are pointed out by pointers. A long pointer pointing supervisor is labeled as follows. Additional flag: global implies don't flush.</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0039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59624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07592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3616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noProof="0" dirty="0">
                <a:latin typeface="Arial"/>
                <a:ea typeface="Arial"/>
                <a:cs typeface="Arial"/>
                <a:sym typeface="Arial"/>
              </a:rPr>
              <a:t>soft dirty bit mark pages R O → page fault: set soft dirty bit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noProof="0" dirty="0">
              <a:latin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noProof="0" dirty="0">
                <a:latin typeface="Arial"/>
                <a:cs typeface="Arial"/>
                <a:sym typeface="Arial"/>
              </a:rPr>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illustration is a rectangle with slots labeled from left to right as follows. The first slot is labeled as page frame number. Other </a:t>
            </a:r>
            <a:r>
              <a:rPr lang="en-US" noProof="0" dirty="0" err="1"/>
              <a:t>labellings</a:t>
            </a:r>
            <a:r>
              <a:rPr lang="en-US" noProof="0" dirty="0"/>
              <a:t> with a gap of one slot are as follows. Modified in a red rectangle, supervisor, and caching disabled. The following slot is labeled as protection. After a gap of one slot, the slots labeled are as follows. Referenced in a red rectangle and present slash absent. This is followed by an unlabeled slot. All the </a:t>
            </a:r>
            <a:r>
              <a:rPr lang="en-US" noProof="0" dirty="0" err="1"/>
              <a:t>labelings</a:t>
            </a:r>
            <a:r>
              <a:rPr lang="en-US" noProof="0" dirty="0"/>
              <a:t> are pointed out by pointers.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18785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665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Description1:</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block consists of 8191 rows having address space labeled from bottom to top as 0, 4, 8, 12, 16, 20, 24, 28, up to 16380, and then 16384, 16388, 16392, 16396, 16400,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16404,</a:t>
            </a:r>
            <a:r>
              <a:rPr lang="en-US" sz="1200" dirty="0">
                <a:effectLst/>
                <a:latin typeface="Arial" panose="020B0604020202020204" pitchFamily="34" charset="0"/>
                <a:ea typeface="Calibri" panose="020F0502020204030204" pitchFamily="34" charset="0"/>
                <a:cs typeface="Arial" panose="020B0604020202020204" pitchFamily="34" charset="0"/>
              </a:rPr>
              <a:t> 16408, 16412, up to 32764. The rows 0, 4, 8, 12, 16, 20, 24, 28, 16380, 16384, 16412, and 32764 are labeled J M P 24, MOV, ADD, 0, J M P 28, C M P and 0, respectively. Half of the number of rows from the bottom are shaded. The limit register with address space 16384 points above the top row of the block and the base register with address space 16384 points to the row labeled J M P 28.</a:t>
            </a:r>
          </a:p>
          <a:p>
            <a:endParaRPr lang="en-US" sz="1200" noProof="0" dirty="0">
              <a:latin typeface="Arial" panose="020B0604020202020204" pitchFamily="34" charset="0"/>
              <a:cs typeface="Arial" panose="020B0604020202020204" pitchFamily="34" charset="0"/>
            </a:endParaRPr>
          </a:p>
          <a:p>
            <a:r>
              <a:rPr lang="en-US" sz="1200" noProof="0" dirty="0">
                <a:latin typeface="Arial" panose="020B0604020202020204" pitchFamily="34" charset="0"/>
                <a:cs typeface="Arial" panose="020B0604020202020204" pitchFamily="34" charset="0"/>
              </a:rPr>
              <a:t>Long Description2:</a:t>
            </a:r>
          </a:p>
          <a:p>
            <a:r>
              <a:rPr lang="en-US" sz="1200" noProof="0" dirty="0">
                <a:latin typeface="Arial" panose="020B0604020202020204" pitchFamily="34" charset="0"/>
                <a:cs typeface="Arial" panose="020B0604020202020204" pitchFamily="34" charset="0"/>
              </a:rPr>
              <a:t>The code from top to bottom is as follows. </a:t>
            </a:r>
          </a:p>
          <a:p>
            <a:r>
              <a:rPr lang="en-US" sz="1200" noProof="0" dirty="0">
                <a:latin typeface="Arial" panose="020B0604020202020204" pitchFamily="34" charset="0"/>
                <a:cs typeface="Arial" panose="020B0604020202020204" pitchFamily="34" charset="0"/>
              </a:rPr>
              <a:t>IF left parenthesis </a:t>
            </a:r>
            <a:r>
              <a:rPr lang="en-US" sz="1200" noProof="0" dirty="0" err="1">
                <a:latin typeface="Arial" panose="020B0604020202020204" pitchFamily="34" charset="0"/>
                <a:cs typeface="Arial" panose="020B0604020202020204" pitchFamily="34" charset="0"/>
              </a:rPr>
              <a:t>Addr</a:t>
            </a:r>
            <a:r>
              <a:rPr lang="en-US" sz="1200" noProof="0" dirty="0">
                <a:latin typeface="Arial" panose="020B0604020202020204" pitchFamily="34" charset="0"/>
                <a:cs typeface="Arial" panose="020B0604020202020204" pitchFamily="34" charset="0"/>
              </a:rPr>
              <a:t> is greater than LIMIT right parenthesis implies NOT OKAY </a:t>
            </a:r>
          </a:p>
          <a:p>
            <a:r>
              <a:rPr lang="en-US" sz="1200" noProof="0" dirty="0">
                <a:latin typeface="Arial" panose="020B0604020202020204" pitchFamily="34" charset="0"/>
                <a:cs typeface="Arial" panose="020B0604020202020204" pitchFamily="34" charset="0"/>
              </a:rPr>
              <a:t>IF left parenthesis BASE plus </a:t>
            </a:r>
            <a:r>
              <a:rPr lang="en-US" sz="1200" noProof="0" dirty="0" err="1">
                <a:latin typeface="Arial" panose="020B0604020202020204" pitchFamily="34" charset="0"/>
                <a:cs typeface="Arial" panose="020B0604020202020204" pitchFamily="34" charset="0"/>
              </a:rPr>
              <a:t>Addr</a:t>
            </a:r>
            <a:r>
              <a:rPr lang="en-US" sz="1200" noProof="0" dirty="0">
                <a:latin typeface="Arial" panose="020B0604020202020204" pitchFamily="34" charset="0"/>
                <a:cs typeface="Arial" panose="020B0604020202020204" pitchFamily="34" charset="0"/>
              </a:rPr>
              <a:t> is less than BASE right parenthesis implies NOT OKAY.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31172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14599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A set of eight square blocks are connected sequentially. The blocks are labeled A, B, C, D, E, F, G, H from left to right. The A block represents the page loaded first and the H block represents the most recently loaded page. The blocks are numbered as 0, 3, 7, 8, 12, 14, 15, and 18 from left to right. </a:t>
            </a:r>
          </a:p>
          <a:p>
            <a:r>
              <a:rPr lang="en-US" noProof="0" dirty="0"/>
              <a:t>The blocks of part b are labeled B, C, D, E, F, G, H, A from left to right. The A block is labeled A is treated like a newly loaded page. The blocks are numbered as 3, 7, 8, 12, 14, 15, 18, 20 from left to right.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87195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ea typeface="Arial"/>
                <a:cs typeface="Arial" panose="020B0604020202020204" pitchFamily="34" charset="0"/>
                <a:sym typeface="Arial"/>
              </a:rPr>
              <a:t>Explain: second chance algorithm: good, but needlessly inefficient due to constant list manipulations. CLOCK has 1 circular list.</a:t>
            </a:r>
            <a:endParaRPr lang="en-US" sz="1200" noProof="0" dirty="0">
              <a:latin typeface="Arial" panose="020B0604020202020204" pitchFamily="34" charset="0"/>
              <a:cs typeface="Arial" panose="020B0604020202020204" pitchFamily="34" charset="0"/>
            </a:endParaRPr>
          </a:p>
          <a:p>
            <a:endParaRPr lang="en-US" sz="1200" noProof="0" dirty="0">
              <a:latin typeface="Arial" panose="020B0604020202020204" pitchFamily="34" charset="0"/>
              <a:cs typeface="Arial" panose="020B0604020202020204" pitchFamily="34" charset="0"/>
            </a:endParaRPr>
          </a:p>
          <a:p>
            <a:r>
              <a:rPr lang="en-US" sz="1200" noProof="0" dirty="0">
                <a:latin typeface="Arial" panose="020B0604020202020204" pitchFamily="34" charset="0"/>
                <a:cs typeface="Arial" panose="020B0604020202020204" pitchFamily="34" charset="0"/>
              </a:rPr>
              <a:t>Long Description:</a:t>
            </a:r>
          </a:p>
          <a:p>
            <a:r>
              <a:rPr lang="en-US" sz="1200" b="0" i="0" u="none" strike="noStrike" noProof="0" dirty="0">
                <a:solidFill>
                  <a:srgbClr val="000000"/>
                </a:solidFill>
                <a:effectLst/>
                <a:latin typeface="Arial" panose="020B0604020202020204" pitchFamily="34" charset="0"/>
                <a:cs typeface="Arial" panose="020B0604020202020204" pitchFamily="34" charset="0"/>
              </a:rPr>
              <a:t>The figure shows a circle of twelve square blocks labeled A, B, C, D, E, F, G, H, I, J, K, and L starting from the top in clockwise direction. An arrow from the center points to the block C. </a:t>
            </a:r>
          </a:p>
          <a:p>
            <a:r>
              <a:rPr lang="en-US" sz="1200" b="0" i="0" u="none" strike="noStrike" noProof="0" dirty="0">
                <a:solidFill>
                  <a:srgbClr val="000000"/>
                </a:solidFill>
                <a:effectLst/>
                <a:latin typeface="Arial" panose="020B0604020202020204" pitchFamily="34" charset="0"/>
                <a:cs typeface="Arial" panose="020B0604020202020204" pitchFamily="34" charset="0"/>
              </a:rPr>
              <a:t>Note: When a page fault occurs, the page the hand is pointing to is inspected. The action taken depends on the R bit: R equals 0: Evict the page. R equals 1: Clear R and advance hand.</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859196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200" dirty="0">
                <a:latin typeface="Arial"/>
                <a:ea typeface="Arial"/>
                <a:cs typeface="Arial"/>
                <a:sym typeface="Arial"/>
              </a:rPr>
              <a:t>LRU worse than random: 4 pages, access pattern: 12345 12345 …</a:t>
            </a:r>
          </a:p>
          <a:p>
            <a:pPr marL="0" lvl="0" indent="0" algn="l" rtl="0">
              <a:spcBef>
                <a:spcPts val="0"/>
              </a:spcBef>
              <a:spcAft>
                <a:spcPts val="0"/>
              </a:spcAft>
              <a:buClr>
                <a:schemeClr val="dk1"/>
              </a:buClr>
              <a:buSzPts val="1100"/>
              <a:buFont typeface="Arial"/>
              <a:buNone/>
            </a:pPr>
            <a:r>
              <a:rPr lang="en-US" sz="1200" dirty="0">
                <a:latin typeface="Arial"/>
                <a:ea typeface="Arial"/>
                <a:cs typeface="Arial"/>
                <a:sym typeface="Arial"/>
              </a:rPr>
              <a:t>HW assisted solutions: </a:t>
            </a:r>
          </a:p>
          <a:p>
            <a:pPr marL="457200" lvl="0" indent="-317500" algn="l" rtl="0">
              <a:spcBef>
                <a:spcPts val="0"/>
              </a:spcBef>
              <a:spcAft>
                <a:spcPts val="0"/>
              </a:spcAft>
              <a:buClr>
                <a:schemeClr val="dk1"/>
              </a:buClr>
              <a:buSzPts val="1400"/>
              <a:buChar char="●"/>
            </a:pPr>
            <a:r>
              <a:rPr lang="en-US" sz="1200" dirty="0">
                <a:latin typeface="Arial"/>
                <a:ea typeface="Arial"/>
                <a:cs typeface="Arial"/>
                <a:sym typeface="Arial"/>
              </a:rPr>
              <a:t>have </a:t>
            </a:r>
            <a:r>
              <a:rPr lang="en-US" sz="1200" dirty="0" err="1">
                <a:latin typeface="Arial"/>
                <a:ea typeface="Arial"/>
                <a:cs typeface="Arial"/>
                <a:sym typeface="Arial"/>
              </a:rPr>
              <a:t>hw</a:t>
            </a:r>
            <a:r>
              <a:rPr lang="en-US" sz="1200" dirty="0">
                <a:latin typeface="Arial"/>
                <a:ea typeface="Arial"/>
                <a:cs typeface="Arial"/>
                <a:sym typeface="Arial"/>
              </a:rPr>
              <a:t> maintain ordered page list </a:t>
            </a:r>
            <a:r>
              <a:rPr lang="en-US" sz="1200" b="1" dirty="0">
                <a:latin typeface="Arial"/>
                <a:ea typeface="Arial"/>
                <a:cs typeface="Arial"/>
                <a:sym typeface="Arial"/>
              </a:rPr>
              <a:t>at each reference</a:t>
            </a:r>
            <a:r>
              <a:rPr lang="en-US" sz="1200" dirty="0">
                <a:latin typeface="Arial"/>
                <a:ea typeface="Arial"/>
                <a:cs typeface="Arial"/>
                <a:sym typeface="Arial"/>
              </a:rPr>
              <a:t> with LRU page at head ⇒ super expensive</a:t>
            </a:r>
          </a:p>
          <a:p>
            <a:pPr marL="457200" lvl="0" indent="-317500" algn="l" rtl="0">
              <a:spcBef>
                <a:spcPts val="0"/>
              </a:spcBef>
              <a:spcAft>
                <a:spcPts val="0"/>
              </a:spcAft>
              <a:buClr>
                <a:schemeClr val="dk1"/>
              </a:buClr>
              <a:buSzPts val="1400"/>
              <a:buChar char="●"/>
            </a:pPr>
            <a:r>
              <a:rPr lang="en-US" sz="1200" dirty="0">
                <a:latin typeface="Arial"/>
                <a:ea typeface="Arial"/>
                <a:cs typeface="Arial"/>
                <a:sym typeface="Arial"/>
              </a:rPr>
              <a:t>timestamps in PTEs </a:t>
            </a:r>
            <a:r>
              <a:rPr lang="en-US" sz="1200" b="1" dirty="0">
                <a:latin typeface="Arial"/>
                <a:ea typeface="Arial"/>
                <a:cs typeface="Arial"/>
                <a:sym typeface="Arial"/>
              </a:rPr>
              <a:t>at every reference </a:t>
            </a:r>
            <a:r>
              <a:rPr lang="en-US" sz="1200" dirty="0">
                <a:latin typeface="Arial"/>
                <a:ea typeface="Arial"/>
                <a:cs typeface="Arial"/>
                <a:sym typeface="Arial"/>
              </a:rPr>
              <a:t>⇒ also very expensive</a:t>
            </a:r>
          </a:p>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142003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200" dirty="0">
                <a:latin typeface="Arial"/>
                <a:ea typeface="Arial"/>
                <a:cs typeface="Arial"/>
                <a:sym typeface="Arial"/>
              </a:rPr>
              <a:t>LRU worse than random: 4 pages, access pattern: 12345 12345 …</a:t>
            </a:r>
          </a:p>
          <a:p>
            <a:pPr marL="0" lvl="0" indent="0" algn="l" rtl="0">
              <a:spcBef>
                <a:spcPts val="0"/>
              </a:spcBef>
              <a:spcAft>
                <a:spcPts val="0"/>
              </a:spcAft>
              <a:buClr>
                <a:schemeClr val="dk1"/>
              </a:buClr>
              <a:buSzPts val="1100"/>
              <a:buFont typeface="Arial"/>
              <a:buNone/>
            </a:pPr>
            <a:r>
              <a:rPr lang="en-US" sz="1200" dirty="0">
                <a:latin typeface="Arial"/>
                <a:ea typeface="Arial"/>
                <a:cs typeface="Arial"/>
                <a:sym typeface="Arial"/>
              </a:rPr>
              <a:t>HW assisted solutions: </a:t>
            </a:r>
          </a:p>
          <a:p>
            <a:pPr marL="457200" lvl="0" indent="-317500" algn="l" rtl="0">
              <a:spcBef>
                <a:spcPts val="0"/>
              </a:spcBef>
              <a:spcAft>
                <a:spcPts val="0"/>
              </a:spcAft>
              <a:buClr>
                <a:schemeClr val="dk1"/>
              </a:buClr>
              <a:buSzPts val="1400"/>
              <a:buChar char="●"/>
            </a:pPr>
            <a:r>
              <a:rPr lang="en-US" sz="1200" dirty="0">
                <a:latin typeface="Arial"/>
                <a:ea typeface="Arial"/>
                <a:cs typeface="Arial"/>
                <a:sym typeface="Arial"/>
              </a:rPr>
              <a:t>have </a:t>
            </a:r>
            <a:r>
              <a:rPr lang="en-US" sz="1200" dirty="0" err="1">
                <a:latin typeface="Arial"/>
                <a:ea typeface="Arial"/>
                <a:cs typeface="Arial"/>
                <a:sym typeface="Arial"/>
              </a:rPr>
              <a:t>hw</a:t>
            </a:r>
            <a:r>
              <a:rPr lang="en-US" sz="1200" dirty="0">
                <a:latin typeface="Arial"/>
                <a:ea typeface="Arial"/>
                <a:cs typeface="Arial"/>
                <a:sym typeface="Arial"/>
              </a:rPr>
              <a:t> maintain ordered page list </a:t>
            </a:r>
            <a:r>
              <a:rPr lang="en-US" sz="1200" b="1" dirty="0">
                <a:latin typeface="Arial"/>
                <a:ea typeface="Arial"/>
                <a:cs typeface="Arial"/>
                <a:sym typeface="Arial"/>
              </a:rPr>
              <a:t>at each reference</a:t>
            </a:r>
            <a:r>
              <a:rPr lang="en-US" sz="1200" dirty="0">
                <a:latin typeface="Arial"/>
                <a:ea typeface="Arial"/>
                <a:cs typeface="Arial"/>
                <a:sym typeface="Arial"/>
              </a:rPr>
              <a:t> with LRU page at head ⇒ super expensive</a:t>
            </a:r>
          </a:p>
          <a:p>
            <a:pPr marL="457200" lvl="0" indent="-317500" algn="l" rtl="0">
              <a:spcBef>
                <a:spcPts val="0"/>
              </a:spcBef>
              <a:spcAft>
                <a:spcPts val="0"/>
              </a:spcAft>
              <a:buClr>
                <a:schemeClr val="dk1"/>
              </a:buClr>
              <a:buSzPts val="1400"/>
              <a:buChar char="●"/>
            </a:pPr>
            <a:r>
              <a:rPr lang="en-US" sz="1200" dirty="0">
                <a:latin typeface="Arial"/>
                <a:ea typeface="Arial"/>
                <a:cs typeface="Arial"/>
                <a:sym typeface="Arial"/>
              </a:rPr>
              <a:t>timestamps in PTEs </a:t>
            </a:r>
            <a:r>
              <a:rPr lang="en-US" sz="1200" b="1" dirty="0">
                <a:latin typeface="Arial"/>
                <a:ea typeface="Arial"/>
                <a:cs typeface="Arial"/>
                <a:sym typeface="Arial"/>
              </a:rPr>
              <a:t>at every reference </a:t>
            </a:r>
            <a:r>
              <a:rPr lang="en-US" sz="1200" dirty="0">
                <a:latin typeface="Arial"/>
                <a:ea typeface="Arial"/>
                <a:cs typeface="Arial"/>
                <a:sym typeface="Arial"/>
              </a:rPr>
              <a:t>⇒ also very expensive</a:t>
            </a:r>
          </a:p>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09108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noProof="0" dirty="0"/>
              <a:t>The clock ticks are shown by five sets of seven blocks placed from top to bottom and each set separated by a dashed line. The top most block in each set consists of six columns. The page numbers are numbered 0 to 5 from top to bottom.</a:t>
            </a:r>
          </a:p>
          <a:p>
            <a:pPr marL="0" lvl="0" indent="0" algn="l" rtl="0">
              <a:spcBef>
                <a:spcPts val="0"/>
              </a:spcBef>
              <a:spcAft>
                <a:spcPts val="0"/>
              </a:spcAft>
              <a:buNone/>
            </a:pPr>
            <a:r>
              <a:rPr lang="en-US" noProof="0" dirty="0"/>
              <a:t>Part (a): The columns of the topmost block labeled R bits for pages 0-5, clock tick 0 are marked 1, 0, 1, 0, 1, 1.</a:t>
            </a:r>
          </a:p>
          <a:p>
            <a:pPr marL="0" lvl="0" indent="0" algn="l" rtl="0">
              <a:spcBef>
                <a:spcPts val="0"/>
              </a:spcBef>
              <a:spcAft>
                <a:spcPts val="0"/>
              </a:spcAft>
              <a:buNone/>
            </a:pPr>
            <a:r>
              <a:rPr lang="en-US" noProof="0" dirty="0"/>
              <a:t>The remaining six blocks for pages 0 to 6 are labeled as follows: 10000000, 00000000, 10000000, 00000000, 10000000, 10000000.</a:t>
            </a:r>
          </a:p>
          <a:p>
            <a:pPr marL="0" lvl="0" indent="0" algn="l" rtl="0">
              <a:spcBef>
                <a:spcPts val="0"/>
              </a:spcBef>
              <a:spcAft>
                <a:spcPts val="0"/>
              </a:spcAft>
              <a:buNone/>
            </a:pPr>
            <a:r>
              <a:rPr lang="en-US" noProof="0" dirty="0"/>
              <a:t>Part (b): The columns of the topmost block labeled R bits for pages 0-5, clock tick 1 are marked 1, 1, 0, 0, 1, 0.</a:t>
            </a:r>
          </a:p>
          <a:p>
            <a:pPr marL="0" lvl="0" indent="0" algn="l" rtl="0">
              <a:spcBef>
                <a:spcPts val="0"/>
              </a:spcBef>
              <a:spcAft>
                <a:spcPts val="0"/>
              </a:spcAft>
              <a:buNone/>
            </a:pPr>
            <a:r>
              <a:rPr lang="en-US" noProof="0" dirty="0"/>
              <a:t>The remaining six blocks for pages 0 to 6 are labeled as follows: 11000000, 10000000, 01000000, 00000000, 11000000, 01000000.</a:t>
            </a:r>
          </a:p>
          <a:p>
            <a:pPr marL="0" lvl="0" indent="0" algn="l" rtl="0">
              <a:spcBef>
                <a:spcPts val="0"/>
              </a:spcBef>
              <a:spcAft>
                <a:spcPts val="0"/>
              </a:spcAft>
              <a:buNone/>
            </a:pPr>
            <a:r>
              <a:rPr lang="en-US" noProof="0" dirty="0"/>
              <a:t>Part (c): The columns of the topmost block labeled R bits for pages 0-5, clock tick 2 are marked 1, 1, 0, 1, 0, 1.</a:t>
            </a:r>
          </a:p>
          <a:p>
            <a:pPr marL="0" lvl="0" indent="0" algn="l" rtl="0">
              <a:spcBef>
                <a:spcPts val="0"/>
              </a:spcBef>
              <a:spcAft>
                <a:spcPts val="0"/>
              </a:spcAft>
              <a:buNone/>
            </a:pPr>
            <a:r>
              <a:rPr lang="en-US" noProof="0" dirty="0"/>
              <a:t>The remaining six blocks for pages 0 to 6 are labeled as follows: 11100000, 11000000, 00100000, 10000000,</a:t>
            </a:r>
          </a:p>
          <a:p>
            <a:pPr marL="0" lvl="0" indent="0" algn="l" rtl="0">
              <a:spcBef>
                <a:spcPts val="0"/>
              </a:spcBef>
              <a:spcAft>
                <a:spcPts val="0"/>
              </a:spcAft>
              <a:buNone/>
            </a:pPr>
            <a:r>
              <a:rPr lang="en-US" noProof="0" dirty="0"/>
              <a:t>01100000, 10100000.</a:t>
            </a:r>
          </a:p>
          <a:p>
            <a:pPr marL="0" lvl="0" indent="0" algn="l" rtl="0">
              <a:spcBef>
                <a:spcPts val="0"/>
              </a:spcBef>
              <a:spcAft>
                <a:spcPts val="0"/>
              </a:spcAft>
              <a:buNone/>
            </a:pPr>
            <a:r>
              <a:rPr lang="en-US" noProof="0" dirty="0"/>
              <a:t>Part (d): The columns of the topmost block labeled R bits for pages 0-5, clock tick 3 are marked 1, 0, 0, 0, 1, 0.</a:t>
            </a:r>
          </a:p>
          <a:p>
            <a:pPr marL="0" lvl="0" indent="0" algn="l" rtl="0">
              <a:spcBef>
                <a:spcPts val="0"/>
              </a:spcBef>
              <a:spcAft>
                <a:spcPts val="0"/>
              </a:spcAft>
              <a:buNone/>
            </a:pPr>
            <a:r>
              <a:rPr lang="en-US" noProof="0" dirty="0"/>
              <a:t>The remaining six blocks for pages 0 to 6 are labeled as follows: 11110000, 01100000, 00010000, 01000000,</a:t>
            </a:r>
          </a:p>
          <a:p>
            <a:pPr marL="0" lvl="0" indent="0" algn="l" rtl="0">
              <a:spcBef>
                <a:spcPts val="0"/>
              </a:spcBef>
              <a:spcAft>
                <a:spcPts val="0"/>
              </a:spcAft>
              <a:buNone/>
            </a:pPr>
            <a:r>
              <a:rPr lang="en-US" noProof="0" dirty="0"/>
              <a:t>10110000, 01010000.</a:t>
            </a:r>
          </a:p>
          <a:p>
            <a:pPr marL="0" lvl="0" indent="0" algn="l" rtl="0">
              <a:spcBef>
                <a:spcPts val="0"/>
              </a:spcBef>
              <a:spcAft>
                <a:spcPts val="0"/>
              </a:spcAft>
              <a:buNone/>
            </a:pPr>
            <a:r>
              <a:rPr lang="en-US" noProof="0" dirty="0"/>
              <a:t>Part (e): The columns of the topmost block labeled R bits for pages 0-5, clock tick 3 are marked 0, 1, 1, 0, 0, 0.</a:t>
            </a:r>
          </a:p>
          <a:p>
            <a:pPr marL="0" lvl="0" indent="0" algn="l" rtl="0">
              <a:spcBef>
                <a:spcPts val="0"/>
              </a:spcBef>
              <a:spcAft>
                <a:spcPts val="0"/>
              </a:spcAft>
              <a:buNone/>
            </a:pPr>
            <a:r>
              <a:rPr lang="en-US" noProof="0" dirty="0"/>
              <a:t>The remaining six blocks for pages 0 to 6 are labeled as follows: 01111000, 10110000, 10001000, 00100000, 01011000, 00101000.</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379073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horizontal axis is labeled k and the vertical axis is labeled w (k, t). The curve starts at the origin, rises toward upper right , moves like a parabola and ends at the upper right end, parallel to the horizontal axis of the first quadrant.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48834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200" noProof="0" dirty="0">
                <a:latin typeface="Arial"/>
                <a:ea typeface="Arial"/>
                <a:cs typeface="Arial"/>
                <a:sym typeface="Arial"/>
              </a:rPr>
              <a:t>periodically (every clock tick): clear R bit</a:t>
            </a:r>
          </a:p>
          <a:p>
            <a:pPr marL="0" lvl="0" indent="0" algn="l" rtl="0">
              <a:spcBef>
                <a:spcPts val="0"/>
              </a:spcBef>
              <a:spcAft>
                <a:spcPts val="0"/>
              </a:spcAft>
              <a:buClr>
                <a:schemeClr val="dk1"/>
              </a:buClr>
              <a:buSzPts val="1100"/>
              <a:buFont typeface="Arial"/>
              <a:buNone/>
            </a:pPr>
            <a:r>
              <a:rPr lang="en-US" sz="1200" noProof="0" dirty="0">
                <a:latin typeface="Arial"/>
                <a:ea typeface="Arial"/>
                <a:cs typeface="Arial"/>
                <a:sym typeface="Arial"/>
              </a:rPr>
              <a:t>On P F :	scan all R bits → if 1 → time of last use = current virtual time → not replaced</a:t>
            </a:r>
          </a:p>
          <a:p>
            <a:pPr marL="457200" lvl="0" indent="457200" algn="l" rtl="0">
              <a:spcBef>
                <a:spcPts val="0"/>
              </a:spcBef>
              <a:spcAft>
                <a:spcPts val="0"/>
              </a:spcAft>
              <a:buClr>
                <a:schemeClr val="dk1"/>
              </a:buClr>
              <a:buSzPts val="1100"/>
              <a:buFont typeface="Arial"/>
              <a:buNone/>
            </a:pPr>
            <a:r>
              <a:rPr lang="en-US" sz="1200" noProof="0" dirty="0">
                <a:latin typeface="Arial"/>
                <a:ea typeface="Arial"/>
                <a:cs typeface="Arial"/>
                <a:sym typeface="Arial"/>
              </a:rPr>
              <a:t>if R is 0 → it is still in the W S if age &gt; current time - tau</a:t>
            </a:r>
          </a:p>
          <a:p>
            <a:pPr marL="0" lvl="0" indent="0" algn="l" rtl="0">
              <a:spcBef>
                <a:spcPts val="0"/>
              </a:spcBef>
              <a:spcAft>
                <a:spcPts val="0"/>
              </a:spcAft>
              <a:buNone/>
            </a:pPr>
            <a:endParaRPr lang="en-US" noProof="0" dirty="0"/>
          </a:p>
          <a:p>
            <a:r>
              <a:rPr lang="en-US" noProof="0" dirty="0"/>
              <a:t>Long Description:</a:t>
            </a:r>
          </a:p>
          <a:p>
            <a:r>
              <a:rPr lang="en-US" noProof="0" dirty="0"/>
              <a:t>A vertical block is labeled page table and it consists of n number of rows having alternate blank rows from bottom to top. The first segments of the alternate filled rows consisting of two segments are labeled from bottom to top are as follows: 1620, 2032, 2020, 2014, 1213, 1990 which represents time of last use, 2003, 2094. The second segments are labeled 0 which represents Page not referenced during this tick, 1, 1, 1 which represents Page referenced during this tick, 0, 1, 1, 1 which represents R called reference bit. The fifteenth and sixteenth row represents information about one page. Another block labeled 2204 is placed at the upper right end which represents the current virtual time. </a:t>
            </a:r>
          </a:p>
          <a:p>
            <a:r>
              <a:rPr lang="en-US" noProof="0" dirty="0"/>
              <a:t>A program is also shown near the block as follows.</a:t>
            </a:r>
          </a:p>
          <a:p>
            <a:r>
              <a:rPr lang="en-US" noProof="0" dirty="0"/>
              <a:t>Scan all pages examining R bit:</a:t>
            </a:r>
          </a:p>
          <a:p>
            <a:r>
              <a:rPr lang="en-US" noProof="0" dirty="0"/>
              <a:t>If (R equals </a:t>
            </a:r>
            <a:r>
              <a:rPr lang="en-US" noProof="0" dirty="0" err="1"/>
              <a:t>equals</a:t>
            </a:r>
            <a:r>
              <a:rPr lang="en-US" noProof="0" dirty="0"/>
              <a:t> 1) set time of last use to current virtual time. If (R equals </a:t>
            </a:r>
            <a:r>
              <a:rPr lang="en-US" noProof="0" dirty="0" err="1"/>
              <a:t>equals</a:t>
            </a:r>
            <a:r>
              <a:rPr lang="en-US" noProof="0" dirty="0"/>
              <a:t> 0 and age greater than tau) remove this page. If (R equals </a:t>
            </a:r>
            <a:r>
              <a:rPr lang="en-US" noProof="0" dirty="0" err="1"/>
              <a:t>equals</a:t>
            </a:r>
            <a:r>
              <a:rPr lang="en-US" noProof="0" dirty="0"/>
              <a:t> 0 and age less than or equals tau) remember the smallest time.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417764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57975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4105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838632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A W S Clock algorithm with the current virtual time as 2204. A, the W S clock has 8 entries. Each entry contains the time of last use along with a R bit value. The entries in the clockwise direction are as follows. 1620, 0. 2032, 1. 2020, 1. 2204, 1. 1213, 0. 1980, 1. 2003, 1. 2084, 1. The hand in the clock points to the entry 2014, 1. In B, the hand points to the entry 1213, 0.</a:t>
            </a:r>
          </a:p>
          <a:p>
            <a:endParaRPr lang="en-US" noProof="0" dirty="0"/>
          </a:p>
          <a:p>
            <a:r>
              <a:rPr lang="en-US" noProof="0" dirty="0"/>
              <a:t>Long Description:</a:t>
            </a:r>
          </a:p>
          <a:p>
            <a:r>
              <a:rPr lang="en-US" noProof="0" dirty="0"/>
              <a:t>The left illustration is labeled as a in parenthesis. It has 8 rectangles placed in a round shape divided into three sections. The </a:t>
            </a:r>
            <a:r>
              <a:rPr lang="en-US" noProof="0" dirty="0" err="1"/>
              <a:t>labelings</a:t>
            </a:r>
            <a:r>
              <a:rPr lang="en-US" noProof="0" dirty="0"/>
              <a:t> of the two bottom sections of the rectangles in a clockwise direction are as follows. 1620, 0; 2032, 1; 2020, 1; 2014, 1; 1213, 0; 1980, 1; 2003, 1; and 2084, 1. An arrow points toward the empty section of the fourth rectangle from the center, another arrow labeled as time of last use toward the second section labeled 2014, and another arrow labeled as R bit toward the third section labeled 1. The right illustration is labeled as b in parenthesis. It has 8 rectangles placed in a round shape divided into three sections. The </a:t>
            </a:r>
            <a:r>
              <a:rPr lang="en-US" noProof="0" dirty="0" err="1"/>
              <a:t>labelings</a:t>
            </a:r>
            <a:r>
              <a:rPr lang="en-US" noProof="0" dirty="0"/>
              <a:t> of the two bottom sections of the rectangles in a clockwise direction are as follows. 1620, 0; 2032, 1; 2020, 1; 2014, 0; 1213, 0; 1980, 1; 2003, 1; and 2084, 1. An arrow points toward the fifth rectangle from the center.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832804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W S clock has 8 entries. Each entry contains the time of last use along with a R bit value. The entries in the clockwise direction are as follows. 1620, 0. 2032, 1. 2020, 1. 2204, 1. 1213, 0. 1980, 1. 2003, 1. 2084, 1. The hand in the clock points to the entry 1213, 0. In D, a new page with entry 2204, 1 is added between 2014, 1 and 1980, 1 by removing the entry 1213, 0. The hand points to the entry 1980, 1.</a:t>
            </a:r>
          </a:p>
          <a:p>
            <a:endParaRPr lang="en-US" noProof="0" dirty="0"/>
          </a:p>
          <a:p>
            <a:r>
              <a:rPr lang="en-US" noProof="0" dirty="0"/>
              <a:t>Long Description:</a:t>
            </a:r>
          </a:p>
          <a:p>
            <a:r>
              <a:rPr lang="en-US" noProof="0" dirty="0"/>
              <a:t>The left illustration is labeled as a in parenthesis. It has 8 rectangles placed in a round shape divided into three sections. The </a:t>
            </a:r>
            <a:r>
              <a:rPr lang="en-US" noProof="0" dirty="0" err="1"/>
              <a:t>labelings</a:t>
            </a:r>
            <a:r>
              <a:rPr lang="en-US" noProof="0" dirty="0"/>
              <a:t> of the two bottom sections of the rectangles in a clockwise direction are as follows. 1620, 0; 2032, 1; 2020, 1; 2014, 0; 1213, 0; 1980, 1; 2003, 1; and 2084, 1. An arrow points toward the fifth rectangle from the center. The right illustration is labeled as b in parenthesis. It has 8 rectangles placed in a round shape divided into three sections. The </a:t>
            </a:r>
            <a:r>
              <a:rPr lang="en-US" noProof="0" dirty="0" err="1"/>
              <a:t>labelings</a:t>
            </a:r>
            <a:r>
              <a:rPr lang="en-US" noProof="0" dirty="0"/>
              <a:t> of the two bottom sections of the rectangles in a clockwise direction are as follows. 1620, 0; 2032, 1; 2020, 1; 2014, 0; 2204, 1; 1980, 1; 2003, 1; and 2084, 1. An arrow points toward the sixth rectangle from the center. An arrow labeled as new page points toward the fifth rectangle.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77324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232930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5491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is a rectangle with many slots. The </a:t>
            </a:r>
            <a:r>
              <a:rPr lang="en-US" noProof="0" dirty="0" err="1"/>
              <a:t>labelings</a:t>
            </a:r>
            <a:r>
              <a:rPr lang="en-US" noProof="0" dirty="0"/>
              <a:t> are as follows from top to bottom. Kernel, stack, heap, b s </a:t>
            </a:r>
            <a:r>
              <a:rPr lang="en-US" noProof="0" dirty="0" err="1"/>
              <a:t>s</a:t>
            </a:r>
            <a:r>
              <a:rPr lang="en-US" noProof="0" dirty="0"/>
              <a:t>, data, and text start parenthesis code end parenthesis.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47890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On the left, it shows a rectangle with many slots. The </a:t>
            </a:r>
            <a:r>
              <a:rPr lang="en-US" noProof="0" dirty="0" err="1"/>
              <a:t>labelings</a:t>
            </a:r>
            <a:r>
              <a:rPr lang="en-US" noProof="0" dirty="0"/>
              <a:t> are as follows from top to bottom. Kernel, stack, heap, b s </a:t>
            </a:r>
            <a:r>
              <a:rPr lang="en-US" noProof="0" dirty="0" err="1"/>
              <a:t>s</a:t>
            </a:r>
            <a:r>
              <a:rPr lang="en-US" noProof="0" dirty="0"/>
              <a:t>, data, and text start parenthesis code end parenthesis. An arrow points toward a rectangle in the middle. The </a:t>
            </a:r>
            <a:r>
              <a:rPr lang="en-US" noProof="0" dirty="0" err="1"/>
              <a:t>labelings</a:t>
            </a:r>
            <a:r>
              <a:rPr lang="en-US" noProof="0" dirty="0"/>
              <a:t> on the rectangle are as follows from top to bottom. Kernel, stack, </a:t>
            </a:r>
            <a:r>
              <a:rPr lang="en-US" noProof="0" dirty="0" err="1"/>
              <a:t>mmapped</a:t>
            </a:r>
            <a:r>
              <a:rPr lang="en-US" noProof="0" dirty="0"/>
              <a:t> region, </a:t>
            </a:r>
            <a:r>
              <a:rPr lang="en-US" noProof="0" dirty="0" err="1"/>
              <a:t>libc</a:t>
            </a:r>
            <a:r>
              <a:rPr lang="en-US" noProof="0" dirty="0"/>
              <a:t>, heap, b s </a:t>
            </a:r>
            <a:r>
              <a:rPr lang="en-US" noProof="0" dirty="0" err="1"/>
              <a:t>s</a:t>
            </a:r>
            <a:r>
              <a:rPr lang="en-US" noProof="0" dirty="0"/>
              <a:t>, data, and text start parenthesis code end parenthesis. </a:t>
            </a:r>
          </a:p>
          <a:p>
            <a:r>
              <a:rPr lang="en-US" noProof="0" dirty="0"/>
              <a:t>The code on </a:t>
            </a:r>
            <a:r>
              <a:rPr lang="en-US" noProof="0" dirty="0" err="1"/>
              <a:t>libc</a:t>
            </a:r>
            <a:r>
              <a:rPr lang="en-US" noProof="0" dirty="0"/>
              <a:t> slot is as follows. </a:t>
            </a:r>
          </a:p>
          <a:p>
            <a:r>
              <a:rPr lang="en-US" noProof="0" dirty="0"/>
              <a:t>malloc left parenthesis ellipsis right parenthesis </a:t>
            </a:r>
          </a:p>
          <a:p>
            <a:r>
              <a:rPr lang="en-US" noProof="0" dirty="0"/>
              <a:t>free left parenthesis ellipsis right parenthesis </a:t>
            </a:r>
          </a:p>
          <a:p>
            <a:r>
              <a:rPr lang="en-US" noProof="0" dirty="0" err="1"/>
              <a:t>realloc</a:t>
            </a:r>
            <a:r>
              <a:rPr lang="en-US" noProof="0" dirty="0"/>
              <a:t> left parenthesis ellipsis right parenthesis </a:t>
            </a:r>
          </a:p>
          <a:p>
            <a:r>
              <a:rPr lang="en-US" noProof="0" dirty="0" err="1"/>
              <a:t>callloc</a:t>
            </a:r>
            <a:r>
              <a:rPr lang="en-US" noProof="0" dirty="0"/>
              <a:t> left parenthesis right parenthesis </a:t>
            </a:r>
          </a:p>
          <a:p>
            <a:r>
              <a:rPr lang="en-US" noProof="0" dirty="0"/>
              <a:t>Two arrows point from lib slot to the third rectangle on the right. The top arrow is labeled as </a:t>
            </a:r>
            <a:r>
              <a:rPr lang="en-US" noProof="0" dirty="0" err="1"/>
              <a:t>mmmap</a:t>
            </a:r>
            <a:r>
              <a:rPr lang="en-US" noProof="0" dirty="0"/>
              <a:t> left parenthesis right parenthesis forward slash </a:t>
            </a:r>
            <a:r>
              <a:rPr lang="en-US" noProof="0" dirty="0" err="1"/>
              <a:t>munmap</a:t>
            </a:r>
            <a:r>
              <a:rPr lang="en-US" noProof="0" dirty="0"/>
              <a:t> left parenthesis right parenthesis while the bottom arrow is labeled as </a:t>
            </a:r>
            <a:r>
              <a:rPr lang="en-US" noProof="0" dirty="0" err="1"/>
              <a:t>brk</a:t>
            </a:r>
            <a:r>
              <a:rPr lang="en-US" noProof="0" dirty="0"/>
              <a:t> left parenthesis right parenthesis forward slash </a:t>
            </a:r>
            <a:r>
              <a:rPr lang="en-US" noProof="0" dirty="0" err="1"/>
              <a:t>sbrk</a:t>
            </a:r>
            <a:r>
              <a:rPr lang="en-US" noProof="0" dirty="0"/>
              <a:t> left parenthesis right parenthesis. The third rectangle also has many slots. The </a:t>
            </a:r>
            <a:r>
              <a:rPr lang="en-US" noProof="0" dirty="0" err="1"/>
              <a:t>labelings</a:t>
            </a:r>
            <a:r>
              <a:rPr lang="en-US" noProof="0" dirty="0"/>
              <a:t> are as follows from top to bottom. Kernel, stack, </a:t>
            </a:r>
            <a:r>
              <a:rPr lang="en-US" noProof="0" dirty="0" err="1"/>
              <a:t>mmapped</a:t>
            </a:r>
            <a:r>
              <a:rPr lang="en-US" noProof="0" dirty="0"/>
              <a:t> region, </a:t>
            </a:r>
            <a:r>
              <a:rPr lang="en-US" noProof="0" dirty="0" err="1"/>
              <a:t>libc</a:t>
            </a:r>
            <a:r>
              <a:rPr lang="en-US" noProof="0" dirty="0"/>
              <a:t>, heap, b s </a:t>
            </a:r>
            <a:r>
              <a:rPr lang="en-US" noProof="0" dirty="0" err="1"/>
              <a:t>s</a:t>
            </a:r>
            <a:r>
              <a:rPr lang="en-US" noProof="0" dirty="0"/>
              <a:t>, data, and text start parenthesis code end parenthesis. </a:t>
            </a:r>
          </a:p>
          <a:p>
            <a:r>
              <a:rPr lang="en-US" noProof="0" dirty="0"/>
              <a:t>The code on </a:t>
            </a:r>
            <a:r>
              <a:rPr lang="en-US" noProof="0" dirty="0" err="1"/>
              <a:t>libc</a:t>
            </a:r>
            <a:r>
              <a:rPr lang="en-US" noProof="0" dirty="0"/>
              <a:t> slot is as follows. </a:t>
            </a:r>
          </a:p>
          <a:p>
            <a:r>
              <a:rPr lang="en-US" noProof="0" dirty="0"/>
              <a:t>malloc left parenthesis ellipsis right parenthesis </a:t>
            </a:r>
          </a:p>
          <a:p>
            <a:r>
              <a:rPr lang="en-US" noProof="0" dirty="0"/>
              <a:t>free left parenthesis ellipsis right parenthesis </a:t>
            </a:r>
          </a:p>
          <a:p>
            <a:r>
              <a:rPr lang="en-US" noProof="0" dirty="0" err="1"/>
              <a:t>realloc</a:t>
            </a:r>
            <a:r>
              <a:rPr lang="en-US" noProof="0" dirty="0"/>
              <a:t> left parenthesis ellipsis right parenthesis </a:t>
            </a:r>
          </a:p>
          <a:p>
            <a:r>
              <a:rPr lang="en-US" noProof="0" dirty="0" err="1"/>
              <a:t>callloc</a:t>
            </a:r>
            <a:r>
              <a:rPr lang="en-US" noProof="0" dirty="0"/>
              <a:t> left parenthesis right parenthesis </a:t>
            </a:r>
          </a:p>
          <a:p>
            <a:r>
              <a:rPr lang="en-US" noProof="0" dirty="0" err="1"/>
              <a:t>mmap</a:t>
            </a:r>
            <a:r>
              <a:rPr lang="en-US" noProof="0" dirty="0"/>
              <a:t> left parenthesis right parenthesis "</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74520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is a rectangle with many slots. The </a:t>
            </a:r>
            <a:r>
              <a:rPr lang="en-US" noProof="0" dirty="0" err="1"/>
              <a:t>labelings</a:t>
            </a:r>
            <a:r>
              <a:rPr lang="en-US" noProof="0" dirty="0"/>
              <a:t> are as follows from top to bottom. Kernel, stack, </a:t>
            </a:r>
            <a:r>
              <a:rPr lang="en-US" noProof="0" dirty="0" err="1"/>
              <a:t>mmapped</a:t>
            </a:r>
            <a:r>
              <a:rPr lang="en-US" noProof="0" dirty="0"/>
              <a:t> region, </a:t>
            </a:r>
            <a:r>
              <a:rPr lang="en-US" noProof="0" dirty="0" err="1"/>
              <a:t>libc</a:t>
            </a:r>
            <a:r>
              <a:rPr lang="en-US" noProof="0" dirty="0"/>
              <a:t>, heap, b s </a:t>
            </a:r>
            <a:r>
              <a:rPr lang="en-US" noProof="0" dirty="0" err="1"/>
              <a:t>s</a:t>
            </a:r>
            <a:r>
              <a:rPr lang="en-US" noProof="0" dirty="0"/>
              <a:t>, data, and text start parenthesis code end parenthesis. </a:t>
            </a:r>
          </a:p>
          <a:p>
            <a:r>
              <a:rPr lang="en-US" noProof="0" dirty="0"/>
              <a:t>The code on </a:t>
            </a:r>
            <a:r>
              <a:rPr lang="en-US" noProof="0" dirty="0" err="1"/>
              <a:t>libc</a:t>
            </a:r>
            <a:r>
              <a:rPr lang="en-US" noProof="0" dirty="0"/>
              <a:t> slot is as follows. </a:t>
            </a:r>
          </a:p>
          <a:p>
            <a:r>
              <a:rPr lang="en-US" noProof="0" dirty="0"/>
              <a:t>malloc left parenthesis ellipsis right parenthesis </a:t>
            </a:r>
          </a:p>
          <a:p>
            <a:r>
              <a:rPr lang="en-US" noProof="0" dirty="0"/>
              <a:t>free left parenthesis ellipsis right parenthesis </a:t>
            </a:r>
          </a:p>
          <a:p>
            <a:r>
              <a:rPr lang="en-US" noProof="0" dirty="0" err="1"/>
              <a:t>realloc</a:t>
            </a:r>
            <a:r>
              <a:rPr lang="en-US" noProof="0" dirty="0"/>
              <a:t> left parenthesis ellipsis right parenthesis </a:t>
            </a:r>
          </a:p>
          <a:p>
            <a:r>
              <a:rPr lang="en-US" noProof="0" dirty="0" err="1"/>
              <a:t>callloc</a:t>
            </a:r>
            <a:r>
              <a:rPr lang="en-US" noProof="0" dirty="0"/>
              <a:t> left parenthesis right parenthesis </a:t>
            </a:r>
          </a:p>
          <a:p>
            <a:r>
              <a:rPr lang="en-US" noProof="0" dirty="0" err="1"/>
              <a:t>mmap</a:t>
            </a:r>
            <a:r>
              <a:rPr lang="en-US" noProof="0" dirty="0"/>
              <a:t> left parenthesis right parenthesis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500204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In case students are curious, explain that the </a:t>
            </a:r>
            <a:r>
              <a:rPr lang="en-US" noProof="0" dirty="0" err="1"/>
              <a:t>task_struct</a:t>
            </a:r>
            <a:r>
              <a:rPr lang="en-US" noProof="0" dirty="0"/>
              <a:t> can be easily found in the kernel. It is allocated (via the slab allocator, incidentally) and pointed to by a field in another structure, struct </a:t>
            </a:r>
            <a:r>
              <a:rPr lang="en-US" noProof="0" dirty="0" err="1"/>
              <a:t>thread_info</a:t>
            </a:r>
            <a:r>
              <a:rPr lang="en-US" noProof="0" dirty="0"/>
              <a:t>, allocated (also through the slab allocator) at the bottom of the stack</a:t>
            </a:r>
          </a:p>
          <a:p>
            <a:endParaRPr lang="en-US" noProof="0" dirty="0"/>
          </a:p>
          <a:p>
            <a:r>
              <a:rPr lang="en-US" noProof="0" dirty="0"/>
              <a:t>Long Description:</a:t>
            </a:r>
          </a:p>
          <a:p>
            <a:r>
              <a:rPr lang="en-US" noProof="0" dirty="0"/>
              <a:t>On the left, there are three rectangles labeled as task underscore struct that point toward each other with an arrow. A rectangle labeled as mm underscore struct follows the top rectangle. The labeling on the top reads a task underscore struct is a process descriptor: a left parenthesis large right parenthesis data structure that consolidates all the relevant info about a process. The labeling at the bottom reads task list left parenthesis double quotation process table double quotation right parenthesis. In the middle, a rectangle is divided into 7 sections labeled from top to bottom as a stack, a downward arrow, a heap, an empty section, b s </a:t>
            </a:r>
            <a:r>
              <a:rPr lang="en-US" noProof="0" dirty="0" err="1"/>
              <a:t>s</a:t>
            </a:r>
            <a:r>
              <a:rPr lang="en-US" noProof="0" dirty="0"/>
              <a:t>, data, and text left parenthesis code right parenthesis. An arrow from mm underscore struct to stack is labeled as start underscore stack, another arrow from mm underscore struct to the heap is labeled as end underscore break, another arrow from mm underscore struct to the heap is labeled as start underscore </a:t>
            </a:r>
            <a:r>
              <a:rPr lang="en-US" noProof="0" dirty="0" err="1"/>
              <a:t>brk</a:t>
            </a:r>
            <a:r>
              <a:rPr lang="en-US" noProof="0" dirty="0"/>
              <a:t>, another arrow from mm underscore struct to b s </a:t>
            </a:r>
            <a:r>
              <a:rPr lang="en-US" noProof="0" dirty="0" err="1"/>
              <a:t>s</a:t>
            </a:r>
            <a:r>
              <a:rPr lang="en-US" noProof="0" dirty="0"/>
              <a:t> is labeled as end underscore data, another arrow from mm underscore struct to data is labeled as end underscore code, and another arrow from mm underscore struct to text is labeled as start underscore code. On the right side, 5 rectangles labeled from top to bottom as V M underscore AREA colon R W underscore left parenthesis not backed by file right parenthesis, V M underscore AREA colon R W underscore left parenthesis not backed by file right parenthesis, V M underscore AREA colon R W underscore left parenthesis not backed by file right parenthesis, V M underscore AREA colon R W underscore left parenthesis backed by file right parenthesis, and V M underscore AREA colon R underscore X left parenthesis backed by file right parenthesis points toward stack, heap, b s </a:t>
            </a:r>
            <a:r>
              <a:rPr lang="en-US" noProof="0" dirty="0" err="1"/>
              <a:t>s</a:t>
            </a:r>
            <a:r>
              <a:rPr lang="en-US" noProof="0" dirty="0"/>
              <a:t>, data, and text on the middle rectangle. The last two rectangles point toward a cylinder on the right labeled as forward slash bin forward slash l s.</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2175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left part of the first illustration labeled as heap virtual memory has two slots labeled as follows. Heap page 1 and heap page 0. The right part of the illustration labeled as physical memory first has four slots labeled as follows from top to bottom. Anonymous, free, free, and anonymous. A pointer points from heap page 1 from left part to anonymous of right part of the illustration. Another pointer points from heap page 0 from left part to anonymous of right part of the illustration. The text at the bottom reads the program </a:t>
            </a:r>
            <a:r>
              <a:rPr lang="en-US" noProof="0" dirty="0" err="1"/>
              <a:t>eextends</a:t>
            </a:r>
            <a:r>
              <a:rPr lang="en-US" noProof="0" dirty="0"/>
              <a:t> the heap with b r k parenthesis. The left part of the second illustration labeled as heap virtual memory has three slots labeled as follows. Heap page 2, heap page 1 and heap page 0. The right part of the illustration labeled as physical memory first has four slots labeled as follows from top to bottom. Anonymous, free, free, and anonymous. A pointer points from heap page 1 from left part to anonymous of right part of the illustration. Another pointer points from heap page 0 from left part to anonymous of right part of the illustration. A line points towards anonymous is labeled as left parenthesis double quotation anonymous double quotation, because this memory is not backed by a file right parenthesis. the text at the bottom reads the heap is now extended, but no physical frame is assigned to page 2.</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91559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left part of the first illustration labeled as heap virtual memory has three slots labeled as follows. Heap page 2, heap page 1 and heap page 0. The right part of the illustration labeled as physical memory first has four slots labeled as follows from top to bottom. Anonymous, free, free, and anonymous. A pointer points from heap page 1 from left part to anonymous of right part of the illustration. Another pointer points from heap page 0 from left part to anonymous of right part of the illustration. The text at the bottom reads now the program reads from or writes to the new page on the heap tends to P F. The left part of the second illustration labeled as heap virtual memory has three slots labelled as follows. Heap page 2, heap page 1 and heap page 0. The right part of the illustration labeled as physical memory first has four slots labeled as follows from top to bottom. Anonymous, free, anonymous, and anonymous. A pointer points from heap page 2 from left part to anonymous of right part of the illustration. Another pointer points from heap page 1 from left part to anonymous of right part of the illustration. The last pointer points from heap page 0 from left part to anonymous of right part of the illustration. The text at the bottom reads the O S maps a new physical frame to back the virtual page.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96227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consists of seven vertical blocks labeled a, b, c, d, e, f and g which are given on time axis.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Block a: The block is divided into three segments with increasing size from the bottom. The bottom segment is labeled operating system and the middle segment is labeled "A". The top segment is the largest and is shaded.</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Block b: The block is divided into four segments and labeled from top to bottom as follows: Blank, B, A, Operating system. The top segment is shaded.</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Block c: The block is divided into five segments and labeled from top to bottom as follows: Blank, C, B, A, Operating system. The top segment is shaded.</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Block d: The block is divided into five segments and labeled from top to bottom as follows: Blank, C, B, blank, Operating system. The first and fourth segments are shaded.</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Block e: The block is divided into five segments and labeled from top to bottom as follows: Blank, C,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B,</a:t>
            </a:r>
            <a:r>
              <a:rPr lang="en-US" sz="1200" dirty="0">
                <a:effectLst/>
                <a:latin typeface="Arial" panose="020B0604020202020204" pitchFamily="34" charset="0"/>
                <a:ea typeface="Calibri" panose="020F0502020204030204" pitchFamily="34" charset="0"/>
                <a:cs typeface="Arial" panose="020B0604020202020204" pitchFamily="34" charset="0"/>
              </a:rPr>
              <a:t> blank, D, Operating system. The first and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fourth</a:t>
            </a:r>
            <a:r>
              <a:rPr lang="en-US" sz="1200" dirty="0">
                <a:effectLst/>
                <a:latin typeface="Arial" panose="020B0604020202020204" pitchFamily="34" charset="0"/>
                <a:ea typeface="Calibri" panose="020F0502020204030204" pitchFamily="34" charset="0"/>
                <a:cs typeface="Arial" panose="020B0604020202020204" pitchFamily="34" charset="0"/>
              </a:rPr>
              <a:t> segments are shaded.</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Block f: The block is divided into five segments and labeled from top to bottom as follows: Blank, C,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blank</a:t>
            </a:r>
            <a:r>
              <a:rPr lang="en-US" sz="1200" dirty="0">
                <a:effectLst/>
                <a:latin typeface="Arial" panose="020B0604020202020204" pitchFamily="34" charset="0"/>
                <a:ea typeface="Calibri" panose="020F0502020204030204" pitchFamily="34" charset="0"/>
                <a:cs typeface="Arial" panose="020B0604020202020204" pitchFamily="34" charset="0"/>
              </a:rPr>
              <a:t>, D, Operating system. The first and third segments are shaded.</a:t>
            </a:r>
          </a:p>
          <a:p>
            <a:pPr>
              <a:lnSpc>
                <a:spcPct val="107000"/>
              </a:lnSpc>
              <a:spcAft>
                <a:spcPts val="800"/>
              </a:spcAft>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Block g: The block is divided into five segments and labeled from top to bottom as follows: Blank, C, A, D, Operating system. The top segment is shaded</a:t>
            </a:r>
            <a:r>
              <a:rPr lang="en-US" sz="1200" dirty="0">
                <a:effectLst/>
                <a:latin typeface="Arial" panose="020B0604020202020204" pitchFamily="34" charset="0"/>
                <a:ea typeface="Calibri" panose="020F0502020204030204" pitchFamily="34" charset="0"/>
                <a:cs typeface="Arial" panose="020B0604020202020204" pitchFamily="34" charset="0"/>
              </a:rPr>
              <a:t>.</a:t>
            </a:r>
          </a:p>
          <a:p>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8286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 </a:t>
            </a:r>
          </a:p>
          <a:p>
            <a:r>
              <a:rPr lang="en-US" noProof="0" dirty="0"/>
              <a:t>hash include left angle bracket assert dot h right angle bracket </a:t>
            </a:r>
          </a:p>
          <a:p>
            <a:r>
              <a:rPr lang="en-US" noProof="0" dirty="0"/>
              <a:t>hash include left angle bracket </a:t>
            </a:r>
            <a:r>
              <a:rPr lang="en-US" noProof="0" dirty="0" err="1"/>
              <a:t>stdlib</a:t>
            </a:r>
            <a:r>
              <a:rPr lang="en-US" noProof="0" dirty="0"/>
              <a:t> dot h right angle bracket </a:t>
            </a:r>
          </a:p>
          <a:p>
            <a:r>
              <a:rPr lang="en-US" noProof="0" dirty="0"/>
              <a:t>int main left parenthesis int </a:t>
            </a:r>
            <a:r>
              <a:rPr lang="en-US" noProof="0" dirty="0" err="1"/>
              <a:t>arg</a:t>
            </a:r>
            <a:r>
              <a:rPr lang="en-US" noProof="0" dirty="0"/>
              <a:t> c comma char asterisk </a:t>
            </a:r>
            <a:r>
              <a:rPr lang="en-US" noProof="0" dirty="0" err="1"/>
              <a:t>arg</a:t>
            </a:r>
            <a:r>
              <a:rPr lang="en-US" noProof="0" dirty="0"/>
              <a:t> v square brackets right parenthesis </a:t>
            </a:r>
          </a:p>
          <a:p>
            <a:r>
              <a:rPr lang="en-US" noProof="0" dirty="0"/>
              <a:t>left brace </a:t>
            </a:r>
          </a:p>
          <a:p>
            <a:r>
              <a:rPr lang="en-US" noProof="0" dirty="0"/>
              <a:t>void asterisk p t r semicolon </a:t>
            </a:r>
          </a:p>
          <a:p>
            <a:r>
              <a:rPr lang="en-US" noProof="0" dirty="0"/>
              <a:t>int </a:t>
            </a:r>
            <a:r>
              <a:rPr lang="en-US" noProof="0" dirty="0" err="1"/>
              <a:t>i</a:t>
            </a:r>
            <a:r>
              <a:rPr lang="en-US" noProof="0" dirty="0"/>
              <a:t> comma size semicolon </a:t>
            </a:r>
          </a:p>
          <a:p>
            <a:r>
              <a:rPr lang="en-US" noProof="0" dirty="0"/>
              <a:t>assert left parenthesis </a:t>
            </a:r>
            <a:r>
              <a:rPr lang="en-US" noProof="0" dirty="0" err="1"/>
              <a:t>arg</a:t>
            </a:r>
            <a:r>
              <a:rPr lang="en-US" noProof="0" dirty="0"/>
              <a:t> c equals </a:t>
            </a:r>
            <a:r>
              <a:rPr lang="en-US" noProof="0" dirty="0" err="1"/>
              <a:t>equals</a:t>
            </a:r>
            <a:r>
              <a:rPr lang="en-US" noProof="0" dirty="0"/>
              <a:t> 2 right parenthesis semicolon </a:t>
            </a:r>
          </a:p>
          <a:p>
            <a:r>
              <a:rPr lang="en-US" noProof="0" dirty="0"/>
              <a:t>size equals a t o </a:t>
            </a:r>
            <a:r>
              <a:rPr lang="en-US" noProof="0" dirty="0" err="1"/>
              <a:t>i</a:t>
            </a:r>
            <a:r>
              <a:rPr lang="en-US" noProof="0" dirty="0"/>
              <a:t> left parenthesis </a:t>
            </a:r>
            <a:r>
              <a:rPr lang="en-US" noProof="0" dirty="0" err="1"/>
              <a:t>arg</a:t>
            </a:r>
            <a:r>
              <a:rPr lang="en-US" noProof="0" dirty="0"/>
              <a:t> v left square bracket 1 right square bracket right parenthesis semicolon </a:t>
            </a:r>
          </a:p>
          <a:p>
            <a:r>
              <a:rPr lang="en-US" noProof="0" dirty="0"/>
              <a:t>for left parenthesis </a:t>
            </a:r>
            <a:r>
              <a:rPr lang="en-US" noProof="0" dirty="0" err="1"/>
              <a:t>i</a:t>
            </a:r>
            <a:r>
              <a:rPr lang="en-US" noProof="0" dirty="0"/>
              <a:t> equals 0 semicolon </a:t>
            </a:r>
            <a:r>
              <a:rPr lang="en-US" noProof="0" dirty="0" err="1"/>
              <a:t>i</a:t>
            </a:r>
            <a:r>
              <a:rPr lang="en-US" noProof="0" dirty="0"/>
              <a:t> is less than 1 0 0 0 0 0 0 semicolon </a:t>
            </a:r>
            <a:r>
              <a:rPr lang="en-US" noProof="0" dirty="0" err="1"/>
              <a:t>i</a:t>
            </a:r>
            <a:r>
              <a:rPr lang="en-US" noProof="0" dirty="0"/>
              <a:t> plus </a:t>
            </a:r>
            <a:r>
              <a:rPr lang="en-US" noProof="0" dirty="0" err="1"/>
              <a:t>plus</a:t>
            </a:r>
            <a:r>
              <a:rPr lang="en-US" noProof="0" dirty="0"/>
              <a:t> right parenthesis left brace </a:t>
            </a:r>
          </a:p>
          <a:p>
            <a:r>
              <a:rPr lang="en-US" noProof="0" dirty="0"/>
              <a:t>p t r equals malloc left parenthesis size right parenthesis semicolon </a:t>
            </a:r>
          </a:p>
          <a:p>
            <a:r>
              <a:rPr lang="en-US" noProof="0" dirty="0"/>
              <a:t>assert left parenthesis p t r right parenthesis semicolon </a:t>
            </a:r>
          </a:p>
          <a:p>
            <a:r>
              <a:rPr lang="en-US" noProof="0" dirty="0"/>
              <a:t>free left parenthesis p t r right parenthesis semicolon </a:t>
            </a:r>
          </a:p>
          <a:p>
            <a:r>
              <a:rPr lang="en-US" noProof="0" dirty="0"/>
              <a:t>right brace </a:t>
            </a:r>
          </a:p>
          <a:p>
            <a:r>
              <a:rPr lang="en-US" noProof="0" dirty="0"/>
              <a:t>return 0 semicolon </a:t>
            </a:r>
          </a:p>
          <a:p>
            <a:r>
              <a:rPr lang="en-US" noProof="0" dirty="0"/>
              <a:t>The text on the right side reads note: we allocate and free immediately no accesses left parenthesis demand paging, so not backed by physical memory right parenthesis. We run this code and plot the time.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022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Explanation (default allocator→ </a:t>
            </a:r>
            <a:r>
              <a:rPr lang="en-US" noProof="0" dirty="0" err="1"/>
              <a:t>glibc</a:t>
            </a:r>
            <a:r>
              <a:rPr lang="en-US" noProof="0" dirty="0"/>
              <a:t> malloc → based on </a:t>
            </a:r>
            <a:r>
              <a:rPr lang="en-US" noProof="0" dirty="0" err="1"/>
              <a:t>ptmalloc</a:t>
            </a:r>
            <a:r>
              <a:rPr lang="en-US" noProof="0" dirty="0"/>
              <a:t>): </a:t>
            </a:r>
          </a:p>
          <a:p>
            <a:pPr marL="457200" lvl="0" indent="-317500" algn="l" rtl="0">
              <a:spcBef>
                <a:spcPts val="0"/>
              </a:spcBef>
              <a:spcAft>
                <a:spcPts val="0"/>
              </a:spcAft>
              <a:buSzPts val="1400"/>
              <a:buChar char="●"/>
            </a:pPr>
            <a:r>
              <a:rPr lang="en-US" noProof="0" dirty="0"/>
              <a:t>For small sizes: no system time → there are no system calls, all handled by library</a:t>
            </a:r>
          </a:p>
          <a:p>
            <a:pPr marL="457200" lvl="0" indent="-317500" algn="l" rtl="0">
              <a:spcBef>
                <a:spcPts val="0"/>
              </a:spcBef>
              <a:spcAft>
                <a:spcPts val="0"/>
              </a:spcAft>
              <a:buSzPts val="1400"/>
              <a:buChar char="●"/>
            </a:pPr>
            <a:r>
              <a:rPr lang="en-US" noProof="0" dirty="0"/>
              <a:t>For </a:t>
            </a:r>
            <a:r>
              <a:rPr lang="en-US" i="1" noProof="0" dirty="0"/>
              <a:t>very</a:t>
            </a:r>
            <a:r>
              <a:rPr lang="en-US" noProof="0" dirty="0"/>
              <a:t> small sizes, allocation are highly </a:t>
            </a:r>
            <a:r>
              <a:rPr lang="en-US" noProof="0" dirty="0" err="1"/>
              <a:t>optimised</a:t>
            </a:r>
            <a:r>
              <a:rPr lang="en-US" noProof="0" dirty="0"/>
              <a:t> in the allocators. In particular, they are satisfied from a special, highly </a:t>
            </a:r>
            <a:r>
              <a:rPr lang="en-US" noProof="0" dirty="0" err="1"/>
              <a:t>optimised</a:t>
            </a:r>
            <a:r>
              <a:rPr lang="en-US" noProof="0" dirty="0"/>
              <a:t> data structure called Fast Bin, a list of caches for small objects (e.g., 16 B, 24 B, etc.)</a:t>
            </a:r>
          </a:p>
          <a:p>
            <a:pPr marL="457200" lvl="0" indent="-317500" algn="l" rtl="0">
              <a:spcBef>
                <a:spcPts val="0"/>
              </a:spcBef>
              <a:spcAft>
                <a:spcPts val="0"/>
              </a:spcAft>
              <a:buSzPts val="1400"/>
              <a:buChar char="●"/>
            </a:pPr>
            <a:r>
              <a:rPr lang="en-US" noProof="0" dirty="0"/>
              <a:t>We see a small hike at 2^6 where we no longer use the very efficient fast bin.</a:t>
            </a:r>
          </a:p>
          <a:p>
            <a:pPr marL="457200" lvl="0" indent="-317500" algn="l" rtl="0">
              <a:spcBef>
                <a:spcPts val="0"/>
              </a:spcBef>
              <a:spcAft>
                <a:spcPts val="0"/>
              </a:spcAft>
              <a:buSzPts val="1400"/>
              <a:buChar char="●"/>
            </a:pPr>
            <a:r>
              <a:rPr lang="en-US" noProof="0" dirty="0"/>
              <a:t>At 2^20 (1M B) we see the first system call and both user time and system time shoot up. This is where malloc does </a:t>
            </a:r>
            <a:r>
              <a:rPr lang="en-US" noProof="0" dirty="0" err="1"/>
              <a:t>mmap</a:t>
            </a:r>
            <a:r>
              <a:rPr lang="en-US" noProof="0" dirty="0"/>
              <a:t>.</a:t>
            </a:r>
          </a:p>
          <a:p>
            <a:pPr marL="457200" lvl="0" indent="-317500" algn="l" rtl="0">
              <a:spcBef>
                <a:spcPts val="0"/>
              </a:spcBef>
              <a:spcAft>
                <a:spcPts val="0"/>
              </a:spcAft>
              <a:buSzPts val="1400"/>
              <a:buChar char="●"/>
            </a:pPr>
            <a:r>
              <a:rPr lang="en-US" noProof="0" dirty="0"/>
              <a:t>User time goes up initially → malloc is a bit less efficient, but from now on, the user time stays (more or less) constant, as one would expect.</a:t>
            </a:r>
          </a:p>
          <a:p>
            <a:pPr marL="457200" lvl="0" indent="-317500" algn="l" rtl="0">
              <a:spcBef>
                <a:spcPts val="0"/>
              </a:spcBef>
              <a:spcAft>
                <a:spcPts val="0"/>
              </a:spcAft>
              <a:buSzPts val="1400"/>
              <a:buChar char="●"/>
            </a:pPr>
            <a:r>
              <a:rPr lang="en-US" noProof="0" dirty="0"/>
              <a:t>However, the system time keeps rising. Why? Hint: it is not because of the mallocs, but because of the </a:t>
            </a:r>
            <a:r>
              <a:rPr lang="en-US" noProof="0" dirty="0" err="1"/>
              <a:t>frees→munmap</a:t>
            </a:r>
            <a:r>
              <a:rPr lang="en-US" noProof="0" dirty="0"/>
              <a:t>(), which require walking the page tables to look for entries and then remove them)</a:t>
            </a:r>
          </a:p>
          <a:p>
            <a:pPr marL="457200" lvl="0" indent="-317500" algn="l" rtl="0">
              <a:spcBef>
                <a:spcPts val="0"/>
              </a:spcBef>
              <a:spcAft>
                <a:spcPts val="0"/>
              </a:spcAft>
              <a:buSzPts val="1400"/>
              <a:buChar char="●"/>
            </a:pPr>
            <a:r>
              <a:rPr lang="en-US" noProof="0" dirty="0"/>
              <a:t>I am not sure why the system time seems to plateaus a bit (roughly between 1 M B and 64 M B)...?</a:t>
            </a:r>
          </a:p>
          <a:p>
            <a:pPr marL="0" lvl="0" indent="0" algn="l" rtl="0">
              <a:spcBef>
                <a:spcPts val="0"/>
              </a:spcBef>
              <a:spcAft>
                <a:spcPts val="0"/>
              </a:spcAft>
              <a:buNone/>
            </a:pPr>
            <a:endParaRPr lang="en-US" noProof="0" dirty="0"/>
          </a:p>
          <a:p>
            <a:r>
              <a:rPr lang="en-US" noProof="0" dirty="0"/>
              <a:t>Long Description:</a:t>
            </a:r>
          </a:p>
          <a:p>
            <a:r>
              <a:rPr lang="en-US" noProof="0" dirty="0"/>
              <a:t>The key at the top left corner shows user time with a blue line passing through a circle and system time with a red line passing through a cross mark. The line graph of user time passes through the points (0, 0 point 0 3), (2 squared, 0 point 0 3), (2 to the fourth power, 0 point 0 3), (2 to the sixth power, 0 point 0 5), (2 to the eight power, 0 point 0 5), 2 to the tenth power, 0 point 0 5), (2 to the twelfth power, 0 point 0 5), (2 to the fourteenth power, 0 point 0 5), (2 to the sixteenth power, 0 point 0 5), (2 to the eighteenth power, 0 point 0 5), (2 to the twentieth power, 0 point 4 6), (2 to the twenty-second power, 0 point 4 4), (2 to the twenty-fourth power, 0 point 4 5), (2 to the twenty-sixth power, 0 point 4 4), (2 to the power twenty-eighth power, 0 point 4 5), ( 2 to the thirtieth power, 0 point 4 6), and (2 to the thirty-second power, 0 point 4 5). The line graph of system time passes through the points (0, 0), (2 squared, 0), (2 to the fourth power, 0), (2 to the sixth power, 0), (2 to the eight power, 0), 2 to the tenth power, 0), (2 to the twelfth power, 0), (2 to the fourteenth power, 0), (2 to the sixteenth power, 0), (2 to the eighteenth power, 0), (2 to the twentieth power, 4), (2 to the twenty-second power, 4 point 2), (2 to the twenty-fourth power, 4 point 3), (2 to the twenty-sixth power, 4 point 4), (2 to the twenty-eighth power, 5 point 2), ( 2 to the thirtieth power, 6 point 8), and (2 to the thirty-second power, 8 point 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768516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52813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All the three parts consist of a block having 16 rows.</a:t>
            </a:r>
          </a:p>
          <a:p>
            <a:r>
              <a:rPr lang="en-US" noProof="0" dirty="0"/>
              <a:t>Part (a): The row entries from top to bottom are as follows: A 0, A 1, A 2, A 3, A 4, A 5, B 0, B 1, B 2, B 3, B 4, B 5, B 6, C 1, C 2, and C 3. The ages of the rows are labeled as follows: 10, 7, 5, 4, 6, 3, 9, 4, 6, 2, 5, 6, 12, 3, 5, 6.</a:t>
            </a:r>
          </a:p>
          <a:p>
            <a:r>
              <a:rPr lang="en-US" noProof="0" dirty="0"/>
              <a:t>Part (b): The row entries from top to bottom are labeled as follows: A 0, A 1, A 2, A 3, A 4, A 6, B 0, B 1, B 2, B 3, B 4, B 5, B 6, C 1, C 2, and C 3. Row A 3 is circled. </a:t>
            </a:r>
          </a:p>
          <a:p>
            <a:r>
              <a:rPr lang="en-US" noProof="0" dirty="0"/>
              <a:t>Part (c): The row entries from top to bottom are labeled as follows: A 0, A 1, A  2, A 3, A 4, A 5, B 0, B 1, B 2, A 6, B 4, B 5, B 6, C 1, C 2, and C 3. Row A 6 is circled.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23823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horizontal axis is labeled number of page frames assigned and the vertical axis is labeled page faults per second. The curve starts at the upper left end of the first quadrant, moves down toward the lower right and ends at the lower right end. Two horizontal dashed lines labeled "A" and B are also plotted to intersect the line.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34895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All the three parts consist of three blocks having ten blank rows. The first block labeled single address space contains the top seven shaded rows labeled data and the other three rows are labeled program and shaded with diagonal lines. The second block labeled I space contains seven unshaded rows. The last three rows are labeled program and shaded with diagonal lines. The third block labeled D space contains three unshaded rows labeled unused page and the other seven shaded rows are labeled data. The address space of each block ranges from 0 to 2 raised to 32 power.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913431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Four vertical blocks are labeled process table, program, data 1 and data 2 from left to right. The blocks except the first one are together labeled page tables. The first table is placed at the upper left of the other three tables and consists of three rows. The second table consists of ten rows out of which last three bottom rows are shaded. The third and fourth block consists of ten rows in which the rows four to ten are shaded. Two arrows from the second row of the process block point to the program and data 2 block. Another two arrows from the third row of the process table block point to the program and data 1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35215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Four vertical blocks are labeled process table, program, data 1 and data 2 from left to right. The blocks except the first one are together labeled page tables. The first table is placed at the upper left of the other three tables and consists of three rows. The second table consists of ten rows out of which last three bottom rows are shaded. The third and fourth block consists of ten rows in which the rows four to ten are shaded. Two arrows from the second row of the process block point to the program and data 2 block. Another two arrows from the third row of the process table block point to the program and data 1 block.</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93598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Three vertical blocks containing thirty two rows are labeled process 1, R A M, and process 2 from left to right. The bottom row of the first and last block is marked 0. The rows from 10 to 14 are shaded in process 1 block and the tenth row is labeled 36 k. The rows from 24 to 28 are shaded in R A M block. The rows from 4 to 8 are shaded in process 2 block and the fourth row is labeled 12 k. The shaded rows of first and third block are connected to the shaded rows of the second block using two arrows.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22196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illustration is labeled as mapped file. On the left, a rectangle with two slots from top to bottom are labeled as data and text left parenthesis code right parenthesis. Two rectangles in the middle are labeled as V M underscore AREA colon R W underscore left parenthesis backed by file right parenthesis and V M underscore AREA colon R underscore X left parenthesis backed by file right parenthesis. The top rectangle point toward the data slot on the left while the bottom rectangle point toward the text slot. They both point toward each other with an arrow and toward a cylinder on the right. The cylinder is labeled as forward slash bin forward slash l 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21789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 block is divided into six segments. The first and second segments, and the fourth and fifth segments from the top are divided by a dashed line. An arrow points upward from the dashed line. The third segment from the top is shaded. The second, fifth and sixth segments are labeled A, B, and Operating system, respectively. The first and fourth segments are marked room for growth while the second and fifth segments are marked actually in use. </a:t>
            </a:r>
          </a:p>
          <a:p>
            <a:r>
              <a:rPr lang="en-US" noProof="0" dirty="0"/>
              <a:t>Part b: The block is divided into 10 segments. The first and second, second and third, sixth and seventh, seventh and eighth segments are divided by a dashed line. Two arrows point toward each other in the second and seventh segment. The segments are labeled from top to bottom as follows: B stack, room for growth, B data, B program, blank, A stack, room for growth, A data, A program, Operating system. The fifth segment is shaded.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871900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64446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6359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48904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94286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26713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17658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shows a rectangular block labeled main memory which is divided into two layers. The first layer is labeled user space and consists of two circles labeled user process and external pager. The second layer is labeled kernel space and consists of two circles labeled fault handler and M </a:t>
            </a:r>
            <a:r>
              <a:rPr lang="en-US" noProof="0" dirty="0" err="1"/>
              <a:t>M</a:t>
            </a:r>
            <a:r>
              <a:rPr lang="en-US" noProof="0" dirty="0"/>
              <a:t> U handler. A cylinder labeled disk is shown next to the block. The steps are given as follows:</a:t>
            </a:r>
          </a:p>
          <a:p>
            <a:r>
              <a:rPr lang="en-US" noProof="0" dirty="0"/>
              <a:t>1. An arrow labeled page fault points downward from the user process.</a:t>
            </a:r>
          </a:p>
          <a:p>
            <a:r>
              <a:rPr lang="en-US" noProof="0" dirty="0"/>
              <a:t>2. An arrow labeled needed page points from the fault handler to the external pager.</a:t>
            </a:r>
          </a:p>
          <a:p>
            <a:r>
              <a:rPr lang="en-US" noProof="0" dirty="0"/>
              <a:t>3. An arrow labeled request page points from external page to disk.</a:t>
            </a:r>
          </a:p>
          <a:p>
            <a:r>
              <a:rPr lang="en-US" noProof="0" dirty="0"/>
              <a:t>4. Another arrow labeled page arrives points from the disk to the external pager.</a:t>
            </a:r>
          </a:p>
          <a:p>
            <a:r>
              <a:rPr lang="en-US" noProof="0" dirty="0"/>
              <a:t>5. An arrow labeled here is page points from the external page to the fault reminder.</a:t>
            </a:r>
          </a:p>
          <a:p>
            <a:r>
              <a:rPr lang="en-US" noProof="0" dirty="0"/>
              <a:t>6. An arrow labeled map page in points from fault handler to M </a:t>
            </a:r>
            <a:r>
              <a:rPr lang="en-US" noProof="0" dirty="0" err="1"/>
              <a:t>M</a:t>
            </a:r>
            <a:r>
              <a:rPr lang="en-US" noProof="0" dirty="0"/>
              <a:t> U handler.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55423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noProof="0" dirty="0">
                <a:solidFill>
                  <a:srgbClr val="000000"/>
                </a:solidFill>
                <a:effectLst/>
                <a:latin typeface="Arial" panose="020B0604020202020204" pitchFamily="34" charset="0"/>
                <a:cs typeface="Arial" panose="020B0604020202020204" pitchFamily="34" charset="0"/>
              </a:rPr>
              <a:t>It shows a vertical rectangular block with 5 sections. The top section (1) is labeled as a call stack. Section 2 below it is labeled as a parse tree. Section 2 has free space on top and the space below is currently being used by the parse tree. Section 3 is labeled as a constant table. Section 4 is labeled as the source text. Section 5 is labeled as a symbol table. The symbol table has bumped into the source text table. All sections except section 5 show free space on top.</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034098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noProof="0" dirty="0">
                <a:solidFill>
                  <a:srgbClr val="000000"/>
                </a:solidFill>
                <a:effectLst/>
                <a:latin typeface="Arial" panose="020B0604020202020204" pitchFamily="34" charset="0"/>
                <a:cs typeface="Arial" panose="020B0604020202020204" pitchFamily="34" charset="0"/>
              </a:rPr>
              <a:t>The figure consists of five blocks labeled from left to right as segment 0, segment 1, segment 2, segment 3 and segment 4. The first block is labeled symbol table and consists of addresses ranging from 0 k to 20 k in increments of 4 units.</a:t>
            </a:r>
            <a:br>
              <a:rPr lang="en-US" sz="1200" b="0" i="0" u="none" strike="noStrike" noProof="0" dirty="0">
                <a:solidFill>
                  <a:srgbClr val="000000"/>
                </a:solidFill>
                <a:effectLst/>
                <a:latin typeface="Arial" panose="020B0604020202020204" pitchFamily="34" charset="0"/>
                <a:cs typeface="Arial" panose="020B0604020202020204" pitchFamily="34" charset="0"/>
              </a:rPr>
            </a:br>
            <a:r>
              <a:rPr lang="en-US" sz="1200" b="0" i="0" u="none" strike="noStrike" noProof="0" dirty="0">
                <a:solidFill>
                  <a:srgbClr val="000000"/>
                </a:solidFill>
                <a:effectLst/>
                <a:latin typeface="Arial" panose="020B0604020202020204" pitchFamily="34" charset="0"/>
                <a:cs typeface="Arial" panose="020B0604020202020204" pitchFamily="34" charset="0"/>
              </a:rPr>
              <a:t>The second block is labeled source text and consists of addresses ranging from 0 k to 12 k in increments of 4 units.</a:t>
            </a:r>
            <a:br>
              <a:rPr lang="en-US" sz="1200" b="0" i="0" u="none" strike="noStrike" noProof="0" dirty="0">
                <a:solidFill>
                  <a:srgbClr val="000000"/>
                </a:solidFill>
                <a:effectLst/>
                <a:latin typeface="Arial" panose="020B0604020202020204" pitchFamily="34" charset="0"/>
                <a:cs typeface="Arial" panose="020B0604020202020204" pitchFamily="34" charset="0"/>
              </a:rPr>
            </a:br>
            <a:r>
              <a:rPr lang="en-US" sz="1200" b="0" i="0" u="none" strike="noStrike" noProof="0" dirty="0">
                <a:solidFill>
                  <a:srgbClr val="000000"/>
                </a:solidFill>
                <a:effectLst/>
                <a:latin typeface="Arial" panose="020B0604020202020204" pitchFamily="34" charset="0"/>
                <a:cs typeface="Arial" panose="020B0604020202020204" pitchFamily="34" charset="0"/>
              </a:rPr>
              <a:t>The third block is labeled constants and has an address 0 k.</a:t>
            </a:r>
            <a:br>
              <a:rPr lang="en-US" sz="1200" b="0" i="0" u="none" strike="noStrike" noProof="0" dirty="0">
                <a:solidFill>
                  <a:srgbClr val="000000"/>
                </a:solidFill>
                <a:effectLst/>
                <a:latin typeface="Arial" panose="020B0604020202020204" pitchFamily="34" charset="0"/>
                <a:cs typeface="Arial" panose="020B0604020202020204" pitchFamily="34" charset="0"/>
              </a:rPr>
            </a:br>
            <a:r>
              <a:rPr lang="en-US" sz="1200" b="0" i="0" u="none" strike="noStrike" noProof="0" dirty="0">
                <a:solidFill>
                  <a:srgbClr val="000000"/>
                </a:solidFill>
                <a:effectLst/>
                <a:latin typeface="Arial" panose="020B0604020202020204" pitchFamily="34" charset="0"/>
                <a:cs typeface="Arial" panose="020B0604020202020204" pitchFamily="34" charset="0"/>
              </a:rPr>
              <a:t>The fourth block is labeled parse tree and consists of addresses ranging from 0 k to 16 k in increments of 4 units.</a:t>
            </a:r>
            <a:br>
              <a:rPr lang="en-US" sz="1200" b="0" i="0" u="none" strike="noStrike" noProof="0" dirty="0">
                <a:solidFill>
                  <a:srgbClr val="000000"/>
                </a:solidFill>
                <a:effectLst/>
                <a:latin typeface="Arial" panose="020B0604020202020204" pitchFamily="34" charset="0"/>
                <a:cs typeface="Arial" panose="020B0604020202020204" pitchFamily="34" charset="0"/>
              </a:rPr>
            </a:br>
            <a:r>
              <a:rPr lang="en-US" sz="1200" b="0" i="0" u="none" strike="noStrike" noProof="0" dirty="0">
                <a:solidFill>
                  <a:srgbClr val="000000"/>
                </a:solidFill>
                <a:effectLst/>
                <a:latin typeface="Arial" panose="020B0604020202020204" pitchFamily="34" charset="0"/>
                <a:cs typeface="Arial" panose="020B0604020202020204" pitchFamily="34" charset="0"/>
              </a:rPr>
              <a:t>The fifth block is labeled call stack and consists of addresses ranging from 0 k to 12 k in increments of 4 units.</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156657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It consists of a block having five rows labeled from bottom to top as follows: Segment 0 (4 k), segment 1 (8 k), segment 2 (5 k), segment 3 (8 k), segment 4 (7 k).</a:t>
            </a:r>
          </a:p>
          <a:p>
            <a:r>
              <a:rPr lang="en-US" noProof="0" dirty="0"/>
              <a:t>Part (b): It consists of a block having six rows labeled from bottom to top as follows: Segment 0 (4 k), segment 7 (5 k), (3 k), segment 2 (5 k), segment 3 (8 k), segment 4 (7 k). The 3 k row is shaded.</a:t>
            </a:r>
          </a:p>
          <a:p>
            <a:r>
              <a:rPr lang="en-US" noProof="0" dirty="0"/>
              <a:t>Part (c): It consists of a block having seven rows labeled from bottom to top as follows: Segment 0 (4 k), segment 7 (5 k), 3 k, segment 2 (5 k), segment 3 (8 k), segment 5 (4 k), 3 k. The two rows labeled 3 k is shaded.</a:t>
            </a:r>
          </a:p>
          <a:p>
            <a:r>
              <a:rPr lang="en-US" noProof="0" dirty="0"/>
              <a:t>Part (d): It consists of a block having eight rows labeled from bottom to top as follows: Segment 0 (4 k), segment 7 (5 k), 13 k, segment 2 (5 k), segment 6 (4 k), (4 k), segment 5 (4 k), 3 k. The rows labeled 3 k, 4 k, 3 k are shaded.</a:t>
            </a:r>
          </a:p>
          <a:p>
            <a:r>
              <a:rPr lang="en-US" noProof="0" dirty="0"/>
              <a:t>Part (e): It consists of a block having six rows labeled from bottom to top as follows: Segment 0 (4 k), segment 7 (5 k), 3 k, segment 2 (5 k), segment 6 (4 k), (4 k), segment 5 (4 k), (10 k). The row labeled 10 k is shaded.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7436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61625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 figure consists of three vertical blocks labeled descriptor segment, Page table for the segment 3 and Page table for the segment 1. The descriptor segment block having 36 bits consists of eight rows labeled from bottom to top as follows: Segment 0 descriptor, Segment 1 descriptor, Segment 2 descriptor, Segment 3 descriptor, Segment 4 descriptor, Segment 5 descriptor and Segment 6 descriptor. </a:t>
            </a:r>
          </a:p>
          <a:p>
            <a:r>
              <a:rPr lang="en-US" noProof="0" dirty="0"/>
              <a:t>The Page table for the segment 3 block consists of four rows labeled from bottom to top as follows. Page 0 entry, Page 1 entry, Page 2 entry, blank. </a:t>
            </a:r>
          </a:p>
          <a:p>
            <a:r>
              <a:rPr lang="en-US" noProof="0" dirty="0"/>
              <a:t>The Page table for the segment 1 block also consists of four rows labeled from bottom to top as follows. Page 0 entry, Page 1 entry, Page 2 entry, blank. The segment 3 descriptor row of the first block is connected to the page 0 entry of the second block. The segment 1 descriptor row of the first block is connected to page 0 entry of the third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106989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(b): It consists of a horizontal block having seven columns labeled from left to right as follows: Main memory address of the page table, Segment length (in pages), blank, blank, blank, and is shaded, blank, blank.</a:t>
            </a:r>
          </a:p>
          <a:p>
            <a:r>
              <a:rPr lang="en-US" noProof="0" dirty="0"/>
              <a:t>The bits of the columns are marked 18, 9, 1, 1, 1, 3, 3. </a:t>
            </a:r>
          </a:p>
          <a:p>
            <a:r>
              <a:rPr lang="en-US" noProof="0" dirty="0"/>
              <a:t>The Page sizes of the columns except the first and second are given as follows. Column 3: 0 equals 1024 words and 1 equals 64 words.</a:t>
            </a:r>
          </a:p>
          <a:p>
            <a:r>
              <a:rPr lang="en-US" noProof="0" dirty="0"/>
              <a:t>Column 4: 0 equals segment is paged, 1 equals segment is not paged.</a:t>
            </a:r>
          </a:p>
          <a:p>
            <a:r>
              <a:rPr lang="en-US" noProof="0" dirty="0"/>
              <a:t>Column 6: Miscellaneous bits.</a:t>
            </a:r>
          </a:p>
          <a:p>
            <a:r>
              <a:rPr lang="en-US" noProof="0" dirty="0"/>
              <a:t>Column 7: Protection bits.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1427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first block is labeled segment number. The second block labeled address within the segment is divided into 2 sections. The left section is labeled page number and the right section is labeled offset within the page. The number of bits for the first and second block are 18, 6, and 10, respectively.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299205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1: Two horizontal blocks labeled MULTICS virtual address are shown. The first block is labeled segment number. The second block is divided into segments labeled page number and offset.</a:t>
            </a:r>
          </a:p>
          <a:p>
            <a:r>
              <a:rPr lang="en-US" noProof="0" dirty="0"/>
              <a:t>Part 2: Three vertical blocks are labeled description segment, page table and page. The first block consists of description, the second block consists of page frame and the third block consists of word which are pointed from left to right. An arrow points upward from each block labeled segment number, page number, and offset, respectively.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879600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&lt;html&gt;&lt;head&gt;&lt;style type="text/</a:t>
            </a:r>
            <a:r>
              <a:rPr lang="en-US" noProof="0" dirty="0" err="1"/>
              <a:t>css</a:t>
            </a:r>
            <a:r>
              <a:rPr lang="en-US" noProof="0" dirty="0"/>
              <a:t>"&gt;</a:t>
            </a:r>
            <a:r>
              <a:rPr lang="en-US" noProof="0" dirty="0" err="1"/>
              <a:t>th</a:t>
            </a:r>
            <a:r>
              <a:rPr lang="en-US" noProof="0" dirty="0"/>
              <a:t>{border:1px solid #000}tr </a:t>
            </a:r>
            <a:r>
              <a:rPr lang="en-US" noProof="0" dirty="0" err="1"/>
              <a:t>th</a:t>
            </a:r>
            <a:r>
              <a:rPr lang="en-US" noProof="0" dirty="0"/>
              <a:t>{padding:4px}td{padding:4px}&lt;/style&gt;&lt;/head&gt;&lt;body&gt;&lt;table border="1"&gt;&lt;tr&gt;&lt;</a:t>
            </a:r>
            <a:r>
              <a:rPr lang="en-US" noProof="0" dirty="0" err="1"/>
              <a:t>th</a:t>
            </a:r>
            <a:r>
              <a:rPr lang="en-US" noProof="0" dirty="0"/>
              <a:t> </a:t>
            </a:r>
            <a:r>
              <a:rPr lang="en-US" noProof="0" dirty="0" err="1"/>
              <a:t>colspan</a:t>
            </a:r>
            <a:r>
              <a:rPr lang="en-US" noProof="0" dirty="0"/>
              <a:t>="2"&gt;Comparison field&lt;/</a:t>
            </a:r>
            <a:r>
              <a:rPr lang="en-US" noProof="0" dirty="0" err="1"/>
              <a:t>th</a:t>
            </a:r>
            <a:r>
              <a:rPr lang="en-US" noProof="0" dirty="0"/>
              <a:t>&gt;&lt;</a:t>
            </a:r>
            <a:r>
              <a:rPr lang="en-US" noProof="0" dirty="0" err="1"/>
              <a:t>th</a:t>
            </a:r>
            <a:r>
              <a:rPr lang="en-US" noProof="0" dirty="0"/>
              <a:t> </a:t>
            </a:r>
            <a:r>
              <a:rPr lang="en-US" noProof="0" dirty="0" err="1"/>
              <a:t>rowspan</a:t>
            </a:r>
            <a:r>
              <a:rPr lang="en-US" noProof="0" dirty="0"/>
              <a:t>="2"&gt;Page frame&lt;/</a:t>
            </a:r>
            <a:r>
              <a:rPr lang="en-US" noProof="0" dirty="0" err="1"/>
              <a:t>th</a:t>
            </a:r>
            <a:r>
              <a:rPr lang="en-US" noProof="0" dirty="0"/>
              <a:t>&gt;&lt;</a:t>
            </a:r>
            <a:r>
              <a:rPr lang="en-US" noProof="0" dirty="0" err="1"/>
              <a:t>th</a:t>
            </a:r>
            <a:r>
              <a:rPr lang="en-US" noProof="0" dirty="0"/>
              <a:t> </a:t>
            </a:r>
            <a:r>
              <a:rPr lang="en-US" noProof="0" dirty="0" err="1"/>
              <a:t>rowspan</a:t>
            </a:r>
            <a:r>
              <a:rPr lang="en-US" noProof="0" dirty="0"/>
              <a:t>="2"&gt;Protection&lt;/</a:t>
            </a:r>
            <a:r>
              <a:rPr lang="en-US" noProof="0" dirty="0" err="1"/>
              <a:t>th</a:t>
            </a:r>
            <a:r>
              <a:rPr lang="en-US" noProof="0" dirty="0"/>
              <a:t>&gt;&lt;</a:t>
            </a:r>
            <a:r>
              <a:rPr lang="en-US" noProof="0" dirty="0" err="1"/>
              <a:t>th</a:t>
            </a:r>
            <a:r>
              <a:rPr lang="en-US" noProof="0" dirty="0"/>
              <a:t> </a:t>
            </a:r>
            <a:r>
              <a:rPr lang="en-US" noProof="0" dirty="0" err="1"/>
              <a:t>rowspan</a:t>
            </a:r>
            <a:r>
              <a:rPr lang="en-US" noProof="0" dirty="0"/>
              <a:t>="2"&gt;Age&lt;/</a:t>
            </a:r>
            <a:r>
              <a:rPr lang="en-US" noProof="0" dirty="0" err="1"/>
              <a:t>th</a:t>
            </a:r>
            <a:r>
              <a:rPr lang="en-US" noProof="0" dirty="0"/>
              <a:t>&gt;&lt;</a:t>
            </a:r>
            <a:r>
              <a:rPr lang="en-US" noProof="0" dirty="0" err="1"/>
              <a:t>th</a:t>
            </a:r>
            <a:r>
              <a:rPr lang="en-US" noProof="0" dirty="0"/>
              <a:t> </a:t>
            </a:r>
            <a:r>
              <a:rPr lang="en-US" noProof="0" dirty="0" err="1"/>
              <a:t>rowspan</a:t>
            </a:r>
            <a:r>
              <a:rPr lang="en-US" noProof="0" dirty="0"/>
              <a:t>="2"&gt;Is the entry used?&lt;/</a:t>
            </a:r>
            <a:r>
              <a:rPr lang="en-US" noProof="0" dirty="0" err="1"/>
              <a:t>th</a:t>
            </a:r>
            <a:r>
              <a:rPr lang="en-US" noProof="0" dirty="0"/>
              <a:t>&gt;&lt;/tr&gt;&lt;tr&gt;&lt;</a:t>
            </a:r>
            <a:r>
              <a:rPr lang="en-US" noProof="0" dirty="0" err="1"/>
              <a:t>th</a:t>
            </a:r>
            <a:r>
              <a:rPr lang="en-US" noProof="0" dirty="0"/>
              <a:t>&gt;Segment number&lt;/</a:t>
            </a:r>
            <a:r>
              <a:rPr lang="en-US" noProof="0" dirty="0" err="1"/>
              <a:t>th</a:t>
            </a:r>
            <a:r>
              <a:rPr lang="en-US" noProof="0" dirty="0"/>
              <a:t>&gt;&lt;</a:t>
            </a:r>
            <a:r>
              <a:rPr lang="en-US" noProof="0" dirty="0" err="1"/>
              <a:t>th</a:t>
            </a:r>
            <a:r>
              <a:rPr lang="en-US" noProof="0" dirty="0"/>
              <a:t>&gt;Virtual page&lt;/</a:t>
            </a:r>
            <a:r>
              <a:rPr lang="en-US" noProof="0" dirty="0" err="1"/>
              <a:t>th</a:t>
            </a:r>
            <a:r>
              <a:rPr lang="en-US" noProof="0" dirty="0"/>
              <a:t>&gt;&lt;/tr&gt;&lt;tr&gt;&lt;td&gt;4&lt;/td&gt;&lt;td&gt;1&lt;/td&gt;&lt;td&gt;7&lt;/td&gt;&lt;td&gt;Read/write&lt;/td&gt;&lt;td&gt;13&lt;/td&gt;&lt;td&gt;1&lt;/td&gt;&lt;/tr&gt;&lt;tr&gt;&lt;td&gt;6&lt;/td&gt;&lt;td&gt;0&lt;/td&gt;&lt;td&gt;2&lt;/td&gt;&lt;td&gt;Read only&lt;/td&gt;&lt;td&gt;10&lt;/td&gt;&lt;td&gt;1&lt;/td&gt;&lt;/tr&gt;&lt;tr&gt;&lt;td&gt;12&lt;/td&gt;&lt;td&gt;3&lt;/td&gt;&lt;td&gt;1&lt;/td&gt;&lt;td&gt;Read/write&lt;/td&gt;&lt;td&gt;2&lt;/td&gt;&lt;td&gt;1&lt;/td&gt;&lt;/tr&gt;&lt;tr&gt;&lt;td&gt;&lt;/td&gt;&lt;td&gt;&lt;/td&gt;&lt;td&gt;&lt;/td&gt;&lt;td&gt;&lt;/td&gt;&lt;td&gt;&lt;/td&gt;&lt;td&gt;0&lt;/td&gt;&lt;/tr&gt;&lt;tr&gt;&lt;td&gt;2&lt;/td&gt;&lt;td&gt;1&lt;/td&gt;&lt;td&gt;0&lt;/td&gt;&lt;td&gt;Execute only&lt;/td&gt;&lt;td&gt;7&lt;/td&gt;&lt;td&gt;1&lt;/td&gt;&lt;/tr&gt;&lt;tr&gt;&lt;td&gt;2&lt;/td&gt;&lt;td&gt;2&lt;/td&gt;&lt;td&gt;12&lt;/td&gt;&lt;td&gt;Execute only&lt;/td&gt;&lt;td&gt;9&lt;/td&gt;&lt;td&gt;1&lt;/td&gt;&lt;/tr&gt;&lt;/table&gt;&lt;/body&gt;&lt;/html&gt;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07984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20632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noProof="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112</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8/8/2023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1" y="1556327"/>
            <a:ext cx="3302759" cy="340712"/>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1" y="2047588"/>
            <a:ext cx="3302759" cy="340713"/>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7F30CDCE-5BCC-7BDD-3B0F-1B1A014F146C}"/>
              </a:ext>
            </a:extLst>
          </p:cNvPr>
          <p:cNvSpPr>
            <a:spLocks noGrp="1"/>
          </p:cNvSpPr>
          <p:nvPr>
            <p:ph sz="quarter" idx="15"/>
          </p:nvPr>
        </p:nvSpPr>
        <p:spPr>
          <a:xfrm>
            <a:off x="609600" y="2489979"/>
            <a:ext cx="3302000" cy="369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63004579-7CF5-716E-D24A-F863879841A3}"/>
              </a:ext>
            </a:extLst>
          </p:cNvPr>
          <p:cNvSpPr>
            <a:spLocks noGrp="1"/>
          </p:cNvSpPr>
          <p:nvPr>
            <p:ph sz="quarter" idx="16"/>
          </p:nvPr>
        </p:nvSpPr>
        <p:spPr>
          <a:xfrm>
            <a:off x="609600" y="2962276"/>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B09CD487-CAAD-1424-0268-3E479271240D}"/>
              </a:ext>
            </a:extLst>
          </p:cNvPr>
          <p:cNvSpPr>
            <a:spLocks noGrp="1"/>
          </p:cNvSpPr>
          <p:nvPr>
            <p:ph sz="quarter" idx="17"/>
          </p:nvPr>
        </p:nvSpPr>
        <p:spPr>
          <a:xfrm>
            <a:off x="609600" y="3530601"/>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7F000FC8-C68B-A14A-3E13-2EEBDEDB0890}"/>
              </a:ext>
            </a:extLst>
          </p:cNvPr>
          <p:cNvSpPr>
            <a:spLocks noGrp="1"/>
          </p:cNvSpPr>
          <p:nvPr>
            <p:ph sz="quarter" idx="18"/>
          </p:nvPr>
        </p:nvSpPr>
        <p:spPr>
          <a:xfrm>
            <a:off x="609600" y="4098926"/>
            <a:ext cx="3302000"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54B1AF37-1DD1-BBD1-B8B4-AE1A266E5E35}"/>
              </a:ext>
            </a:extLst>
          </p:cNvPr>
          <p:cNvSpPr>
            <a:spLocks noGrp="1"/>
          </p:cNvSpPr>
          <p:nvPr>
            <p:ph sz="quarter" idx="19"/>
          </p:nvPr>
        </p:nvSpPr>
        <p:spPr>
          <a:xfrm>
            <a:off x="609600" y="4768851"/>
            <a:ext cx="3302000"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469CD552-79C5-C1DC-DF27-84AB08154959}"/>
              </a:ext>
            </a:extLst>
          </p:cNvPr>
          <p:cNvSpPr>
            <a:spLocks noGrp="1"/>
          </p:cNvSpPr>
          <p:nvPr>
            <p:ph sz="quarter" idx="20"/>
          </p:nvPr>
        </p:nvSpPr>
        <p:spPr>
          <a:xfrm>
            <a:off x="609600" y="5438776"/>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2E89FE2D-1757-DFD2-7180-DC983B4486C0}"/>
              </a:ext>
            </a:extLst>
          </p:cNvPr>
          <p:cNvSpPr>
            <a:spLocks noGrp="1"/>
          </p:cNvSpPr>
          <p:nvPr>
            <p:ph sz="quarter" idx="21"/>
          </p:nvPr>
        </p:nvSpPr>
        <p:spPr>
          <a:xfrm>
            <a:off x="609600" y="6007101"/>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9AF7D2AD-7308-86C7-D219-238057F41A54}"/>
              </a:ext>
            </a:extLst>
          </p:cNvPr>
          <p:cNvSpPr>
            <a:spLocks noGrp="1"/>
          </p:cNvSpPr>
          <p:nvPr>
            <p:ph sz="quarter" idx="22"/>
          </p:nvPr>
        </p:nvSpPr>
        <p:spPr>
          <a:xfrm>
            <a:off x="4275667" y="1555751"/>
            <a:ext cx="3302759" cy="3412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0DA24E68-E342-592A-99A9-907B30D0367E}"/>
              </a:ext>
            </a:extLst>
          </p:cNvPr>
          <p:cNvSpPr>
            <a:spLocks noGrp="1"/>
          </p:cNvSpPr>
          <p:nvPr>
            <p:ph sz="quarter" idx="23"/>
          </p:nvPr>
        </p:nvSpPr>
        <p:spPr>
          <a:xfrm>
            <a:off x="4275667" y="2047876"/>
            <a:ext cx="3302000" cy="339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2">
            <a:extLst>
              <a:ext uri="{FF2B5EF4-FFF2-40B4-BE49-F238E27FC236}">
                <a16:creationId xmlns:a16="http://schemas.microsoft.com/office/drawing/2014/main" id="{3B5C48B4-6D6D-05DA-5E7C-174337210982}"/>
              </a:ext>
            </a:extLst>
          </p:cNvPr>
          <p:cNvSpPr>
            <a:spLocks noGrp="1"/>
          </p:cNvSpPr>
          <p:nvPr>
            <p:ph sz="quarter" idx="24"/>
          </p:nvPr>
        </p:nvSpPr>
        <p:spPr>
          <a:xfrm>
            <a:off x="4275667" y="2483822"/>
            <a:ext cx="3302000" cy="369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4">
            <a:extLst>
              <a:ext uri="{FF2B5EF4-FFF2-40B4-BE49-F238E27FC236}">
                <a16:creationId xmlns:a16="http://schemas.microsoft.com/office/drawing/2014/main" id="{174B7175-D3C3-5F9C-CDE9-349446361D90}"/>
              </a:ext>
            </a:extLst>
          </p:cNvPr>
          <p:cNvSpPr>
            <a:spLocks noGrp="1"/>
          </p:cNvSpPr>
          <p:nvPr>
            <p:ph sz="quarter" idx="25"/>
          </p:nvPr>
        </p:nvSpPr>
        <p:spPr>
          <a:xfrm>
            <a:off x="4275667" y="2962276"/>
            <a:ext cx="3302000"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6">
            <a:extLst>
              <a:ext uri="{FF2B5EF4-FFF2-40B4-BE49-F238E27FC236}">
                <a16:creationId xmlns:a16="http://schemas.microsoft.com/office/drawing/2014/main" id="{B1F38809-404C-043D-2007-00DC9A864CDA}"/>
              </a:ext>
            </a:extLst>
          </p:cNvPr>
          <p:cNvSpPr>
            <a:spLocks noGrp="1"/>
          </p:cNvSpPr>
          <p:nvPr>
            <p:ph sz="quarter" idx="26"/>
          </p:nvPr>
        </p:nvSpPr>
        <p:spPr>
          <a:xfrm>
            <a:off x="4275667" y="3536951"/>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28">
            <a:extLst>
              <a:ext uri="{FF2B5EF4-FFF2-40B4-BE49-F238E27FC236}">
                <a16:creationId xmlns:a16="http://schemas.microsoft.com/office/drawing/2014/main" id="{08C66750-891C-3AAF-7444-609C0A2389E7}"/>
              </a:ext>
            </a:extLst>
          </p:cNvPr>
          <p:cNvSpPr>
            <a:spLocks noGrp="1"/>
          </p:cNvSpPr>
          <p:nvPr>
            <p:ph sz="quarter" idx="27"/>
          </p:nvPr>
        </p:nvSpPr>
        <p:spPr>
          <a:xfrm>
            <a:off x="4275667" y="4105276"/>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6437E908-BA8A-E988-D9EF-983B7FC972F3}"/>
              </a:ext>
            </a:extLst>
          </p:cNvPr>
          <p:cNvSpPr>
            <a:spLocks noGrp="1"/>
          </p:cNvSpPr>
          <p:nvPr>
            <p:ph sz="quarter" idx="28"/>
          </p:nvPr>
        </p:nvSpPr>
        <p:spPr>
          <a:xfrm>
            <a:off x="4275667" y="4768851"/>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D2D51D1F-5408-477E-EE89-FD6AAC90A866}"/>
              </a:ext>
            </a:extLst>
          </p:cNvPr>
          <p:cNvSpPr>
            <a:spLocks noGrp="1"/>
          </p:cNvSpPr>
          <p:nvPr>
            <p:ph sz="quarter" idx="29"/>
          </p:nvPr>
        </p:nvSpPr>
        <p:spPr>
          <a:xfrm>
            <a:off x="4275667" y="5337176"/>
            <a:ext cx="3302000"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5F72FC93-F471-8325-1336-198B3462D116}"/>
              </a:ext>
            </a:extLst>
          </p:cNvPr>
          <p:cNvSpPr>
            <a:spLocks noGrp="1"/>
          </p:cNvSpPr>
          <p:nvPr>
            <p:ph sz="quarter" idx="30"/>
          </p:nvPr>
        </p:nvSpPr>
        <p:spPr>
          <a:xfrm>
            <a:off x="4275667" y="6013451"/>
            <a:ext cx="3302000"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1D58EC74-ED57-2C36-4199-C9D7A3925374}"/>
              </a:ext>
            </a:extLst>
          </p:cNvPr>
          <p:cNvSpPr>
            <a:spLocks noGrp="1"/>
          </p:cNvSpPr>
          <p:nvPr>
            <p:ph sz="quarter" idx="31"/>
          </p:nvPr>
        </p:nvSpPr>
        <p:spPr>
          <a:xfrm>
            <a:off x="7941733" y="1555751"/>
            <a:ext cx="3640667" cy="492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C7C32E3E-D21C-5E32-AC0D-DA5CA3C9A189}"/>
              </a:ext>
            </a:extLst>
          </p:cNvPr>
          <p:cNvSpPr>
            <a:spLocks noGrp="1"/>
          </p:cNvSpPr>
          <p:nvPr>
            <p:ph sz="quarter" idx="32"/>
          </p:nvPr>
        </p:nvSpPr>
        <p:spPr>
          <a:xfrm>
            <a:off x="7941733" y="2184400"/>
            <a:ext cx="3640667" cy="369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6EA9621D-8995-B16F-BC50-A65065B80F67}"/>
              </a:ext>
            </a:extLst>
          </p:cNvPr>
          <p:cNvSpPr>
            <a:spLocks noGrp="1"/>
          </p:cNvSpPr>
          <p:nvPr>
            <p:ph sz="quarter" idx="33"/>
          </p:nvPr>
        </p:nvSpPr>
        <p:spPr>
          <a:xfrm>
            <a:off x="7941733" y="2676526"/>
            <a:ext cx="3640667"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0D982F60-4DB6-6972-5821-45CD9EDD4A00}"/>
              </a:ext>
            </a:extLst>
          </p:cNvPr>
          <p:cNvSpPr>
            <a:spLocks noGrp="1"/>
          </p:cNvSpPr>
          <p:nvPr>
            <p:ph sz="quarter" idx="34"/>
          </p:nvPr>
        </p:nvSpPr>
        <p:spPr>
          <a:xfrm>
            <a:off x="7941733" y="3251841"/>
            <a:ext cx="3640667" cy="466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9C3D12F3-1DC5-9B42-EFA3-08F391B1D565}"/>
              </a:ext>
            </a:extLst>
          </p:cNvPr>
          <p:cNvSpPr>
            <a:spLocks noGrp="1"/>
          </p:cNvSpPr>
          <p:nvPr>
            <p:ph sz="quarter" idx="35"/>
          </p:nvPr>
        </p:nvSpPr>
        <p:spPr>
          <a:xfrm>
            <a:off x="7941733" y="3827464"/>
            <a:ext cx="3640667"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3AE70D92-982E-3C69-0FAD-7A60DA5ECBA3}"/>
              </a:ext>
            </a:extLst>
          </p:cNvPr>
          <p:cNvSpPr>
            <a:spLocks noGrp="1"/>
          </p:cNvSpPr>
          <p:nvPr>
            <p:ph sz="quarter" idx="36"/>
          </p:nvPr>
        </p:nvSpPr>
        <p:spPr>
          <a:xfrm>
            <a:off x="7941733" y="4395789"/>
            <a:ext cx="3640667"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51">
            <a:extLst>
              <a:ext uri="{FF2B5EF4-FFF2-40B4-BE49-F238E27FC236}">
                <a16:creationId xmlns:a16="http://schemas.microsoft.com/office/drawing/2014/main" id="{5B9EAFB8-AD2C-38AB-ED60-B11E08DAD65A}"/>
              </a:ext>
            </a:extLst>
          </p:cNvPr>
          <p:cNvSpPr>
            <a:spLocks noGrp="1"/>
          </p:cNvSpPr>
          <p:nvPr>
            <p:ph sz="quarter" idx="37"/>
          </p:nvPr>
        </p:nvSpPr>
        <p:spPr>
          <a:xfrm>
            <a:off x="7941733" y="5072064"/>
            <a:ext cx="3640667" cy="460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Content Placeholder 53">
            <a:extLst>
              <a:ext uri="{FF2B5EF4-FFF2-40B4-BE49-F238E27FC236}">
                <a16:creationId xmlns:a16="http://schemas.microsoft.com/office/drawing/2014/main" id="{0DFC99B1-298D-57B7-1323-6B570D9427D0}"/>
              </a:ext>
            </a:extLst>
          </p:cNvPr>
          <p:cNvSpPr>
            <a:spLocks noGrp="1"/>
          </p:cNvSpPr>
          <p:nvPr>
            <p:ph sz="quarter" idx="38"/>
          </p:nvPr>
        </p:nvSpPr>
        <p:spPr>
          <a:xfrm>
            <a:off x="7941733" y="5640389"/>
            <a:ext cx="3640667" cy="568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21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8" name="Content Placeholder 7">
            <a:extLst>
              <a:ext uri="{FF2B5EF4-FFF2-40B4-BE49-F238E27FC236}">
                <a16:creationId xmlns:a16="http://schemas.microsoft.com/office/drawing/2014/main" id="{06A78B94-CBD5-4638-A8A2-F86B2324FCC4}"/>
              </a:ext>
            </a:extLst>
          </p:cNvPr>
          <p:cNvSpPr txBox="1">
            <a:spLocks/>
          </p:cNvSpPr>
          <p:nvPr userDrawn="1"/>
        </p:nvSpPr>
        <p:spPr>
          <a:xfrm>
            <a:off x="5112969" y="6470887"/>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latin typeface="Verdana"/>
                <a:cs typeface="Verdana" panose="020B0604030504040204" pitchFamily="34" charset="0"/>
              </a:rPr>
              <a:t>Copyright © 2023, 2014, 2008 Pearson Education, Inc. All Rights Reserved</a:t>
            </a:r>
            <a:endParaRPr lang="en-US" altLang="en-US" sz="1200" dirty="0">
              <a:latin typeface="Verdana"/>
              <a:cs typeface="Verdana" panose="020B0604030504040204" pitchFamily="34" charset="0"/>
            </a:endParaRPr>
          </a:p>
        </p:txBody>
      </p:sp>
      <p:pic>
        <p:nvPicPr>
          <p:cNvPr id="9" name="Picture Placeholder 11" descr="Pearson Logo">
            <a:extLst>
              <a:ext uri="{FF2B5EF4-FFF2-40B4-BE49-F238E27FC236}">
                <a16:creationId xmlns:a16="http://schemas.microsoft.com/office/drawing/2014/main" id="{2107F186-DFAE-49C2-9C0B-CF96C6F29E9B}"/>
              </a:ext>
            </a:extLst>
          </p:cNvPr>
          <p:cNvPicPr>
            <a:picLocks noChangeAspect="1"/>
          </p:cNvPicPr>
          <p:nvPr userDrawn="1"/>
        </p:nvPicPr>
        <p:blipFill>
          <a:blip r:embed="rId16"/>
          <a:srcRect/>
          <a:stretch/>
        </p:blipFill>
        <p:spPr>
          <a:xfrm>
            <a:off x="565930" y="6421273"/>
            <a:ext cx="948533" cy="298884"/>
          </a:xfrm>
          <a:prstGeom prst="rect">
            <a:avLst/>
          </a:prstGeom>
        </p:spPr>
      </p:pic>
    </p:spTree>
  </p:cSld>
  <p:clrMap bg1="lt1" tx1="dk1" bg2="dk2" tx2="lt2" accent1="accent1" accent2="accent2" accent3="accent3" accent4="accent4" accent5="accent5" accent6="accent6" hlink="hlink" folHlink="folHlink"/>
  <p:sldLayoutIdLst>
    <p:sldLayoutId id="2147483683" r:id="rId1"/>
    <p:sldLayoutId id="2147483684" r:id="rId2"/>
    <p:sldLayoutId id="2147483682" r:id="rId3"/>
    <p:sldLayoutId id="2147483680" r:id="rId4"/>
    <p:sldLayoutId id="2147483676" r:id="rId5"/>
    <p:sldLayoutId id="2147483677" r:id="rId6"/>
    <p:sldLayoutId id="2147483678" r:id="rId7"/>
    <p:sldLayoutId id="2147483679" r:id="rId8"/>
    <p:sldLayoutId id="2147483671" r:id="rId9"/>
    <p:sldLayoutId id="2147483673" r:id="rId10"/>
    <p:sldLayoutId id="2147483670" r:id="rId11"/>
    <p:sldLayoutId id="2147483669" r:id="rId12"/>
    <p:sldLayoutId id="2147483655"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5.w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Buddy_memory_allocation"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23.wmf"/><Relationship Id="rId17" Type="http://schemas.openxmlformats.org/officeDocument/2006/relationships/oleObject" Target="../embeddings/oleObject13.bin"/><Relationship Id="rId2" Type="http://schemas.openxmlformats.org/officeDocument/2006/relationships/notesSlide" Target="../notesSlides/notesSlide16.xml"/><Relationship Id="rId16" Type="http://schemas.openxmlformats.org/officeDocument/2006/relationships/oleObject" Target="../embeddings/oleObject12.bin"/><Relationship Id="rId1" Type="http://schemas.openxmlformats.org/officeDocument/2006/relationships/slideLayout" Target="../slideLayouts/slideLayout4.xml"/><Relationship Id="rId6" Type="http://schemas.openxmlformats.org/officeDocument/2006/relationships/image" Target="../media/image20.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1.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7.bin"/><Relationship Id="rId14"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3.wmf"/><Relationship Id="rId5" Type="http://schemas.openxmlformats.org/officeDocument/2006/relationships/oleObject" Target="../embeddings/oleObject15.bin"/><Relationship Id="rId4" Type="http://schemas.openxmlformats.org/officeDocument/2006/relationships/image" Target="../media/image2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3" Type="http://schemas.openxmlformats.org/officeDocument/2006/relationships/hyperlink" Target="https://www.kernel.org/doc/gorman/html/understand/understand011.html#Sec:%20Tracking%20Free%20Objects" TargetMode="Externa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0.wmf"/><Relationship Id="rId4" Type="http://schemas.openxmlformats.org/officeDocument/2006/relationships/oleObject" Target="../embeddings/oleObject19.bin"/></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0.wmf"/></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wmf"/></Relationships>
</file>

<file path=ppt/slides/_rels/slide45.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27.bin"/><Relationship Id="rId18" Type="http://schemas.openxmlformats.org/officeDocument/2006/relationships/image" Target="../media/image53.wmf"/><Relationship Id="rId3" Type="http://schemas.openxmlformats.org/officeDocument/2006/relationships/oleObject" Target="../embeddings/oleObject22.bin"/><Relationship Id="rId21" Type="http://schemas.openxmlformats.org/officeDocument/2006/relationships/oleObject" Target="../embeddings/oleObject31.bin"/><Relationship Id="rId7" Type="http://schemas.openxmlformats.org/officeDocument/2006/relationships/oleObject" Target="../embeddings/oleObject24.bin"/><Relationship Id="rId12" Type="http://schemas.openxmlformats.org/officeDocument/2006/relationships/image" Target="../media/image50.wmf"/><Relationship Id="rId17" Type="http://schemas.openxmlformats.org/officeDocument/2006/relationships/oleObject" Target="../embeddings/oleObject29.bin"/><Relationship Id="rId2" Type="http://schemas.openxmlformats.org/officeDocument/2006/relationships/notesSlide" Target="../notesSlides/notesSlide39.xml"/><Relationship Id="rId16" Type="http://schemas.openxmlformats.org/officeDocument/2006/relationships/image" Target="../media/image52.wmf"/><Relationship Id="rId20" Type="http://schemas.openxmlformats.org/officeDocument/2006/relationships/image" Target="../media/image54.wmf"/><Relationship Id="rId1" Type="http://schemas.openxmlformats.org/officeDocument/2006/relationships/slideLayout" Target="../slideLayouts/slideLayout4.xml"/><Relationship Id="rId6" Type="http://schemas.openxmlformats.org/officeDocument/2006/relationships/image" Target="../media/image47.wmf"/><Relationship Id="rId11" Type="http://schemas.openxmlformats.org/officeDocument/2006/relationships/oleObject" Target="../embeddings/oleObject26.bin"/><Relationship Id="rId5" Type="http://schemas.openxmlformats.org/officeDocument/2006/relationships/oleObject" Target="../embeddings/oleObject23.bin"/><Relationship Id="rId15" Type="http://schemas.openxmlformats.org/officeDocument/2006/relationships/oleObject" Target="../embeddings/oleObject28.bin"/><Relationship Id="rId10" Type="http://schemas.openxmlformats.org/officeDocument/2006/relationships/image" Target="../media/image49.wmf"/><Relationship Id="rId19" Type="http://schemas.openxmlformats.org/officeDocument/2006/relationships/oleObject" Target="../embeddings/oleObject30.bin"/><Relationship Id="rId4" Type="http://schemas.openxmlformats.org/officeDocument/2006/relationships/image" Target="../media/image46.wmf"/><Relationship Id="rId9" Type="http://schemas.openxmlformats.org/officeDocument/2006/relationships/oleObject" Target="../embeddings/oleObject25.bin"/><Relationship Id="rId14" Type="http://schemas.openxmlformats.org/officeDocument/2006/relationships/image" Target="../media/image51.wmf"/><Relationship Id="rId22" Type="http://schemas.openxmlformats.org/officeDocument/2006/relationships/image" Target="../media/image55.wmf"/></Relationships>
</file>

<file path=ppt/slides/_rels/slide46.xml.rels><?xml version="1.0" encoding="UTF-8" standalone="yes"?>
<Relationships xmlns="http://schemas.openxmlformats.org/package/2006/relationships"><Relationship Id="rId3" Type="http://schemas.openxmlformats.org/officeDocument/2006/relationships/hyperlink" Target="ch-01-PPTaccessible.pptx"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57.wmf"/></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59.wmf"/></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61.wmf"/><Relationship Id="rId4" Type="http://schemas.openxmlformats.org/officeDocument/2006/relationships/oleObject" Target="../embeddings/oleObject34.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70.wmf"/><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67.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2.bin"/><Relationship Id="rId10" Type="http://schemas.openxmlformats.org/officeDocument/2006/relationships/image" Target="../media/image69.wmf"/><Relationship Id="rId4" Type="http://schemas.openxmlformats.org/officeDocument/2006/relationships/image" Target="../media/image61.wmf"/><Relationship Id="rId9" Type="http://schemas.openxmlformats.org/officeDocument/2006/relationships/oleObject" Target="../embeddings/oleObject38.bin"/><Relationship Id="rId14" Type="http://schemas.openxmlformats.org/officeDocument/2006/relationships/oleObject" Target="../embeddings/oleObject41.bin"/></Relationships>
</file>

<file path=ppt/slides/_rels/slide7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75.wmf"/><Relationship Id="rId5" Type="http://schemas.openxmlformats.org/officeDocument/2006/relationships/oleObject" Target="../embeddings/oleObject44.bin"/><Relationship Id="rId4" Type="http://schemas.openxmlformats.org/officeDocument/2006/relationships/image" Target="../media/image74.wmf"/></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wmf"/></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1.jpg"/><Relationship Id="rId4" Type="http://schemas.openxmlformats.org/officeDocument/2006/relationships/image" Target="../media/image10.wmf"/></Relationships>
</file>

<file path=ppt/slides/_rels/slide90.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5.xml"/><Relationship Id="rId6" Type="http://schemas.openxmlformats.org/officeDocument/2006/relationships/oleObject" Target="../embeddings/oleObject46.bin"/><Relationship Id="rId5" Type="http://schemas.openxmlformats.org/officeDocument/2006/relationships/image" Target="../media/image61.wmf"/><Relationship Id="rId4" Type="http://schemas.openxmlformats.org/officeDocument/2006/relationships/oleObject" Target="../embeddings/oleObject45.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61975" y="228493"/>
            <a:ext cx="11150600"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61975" y="1010980"/>
            <a:ext cx="11150600" cy="344128"/>
          </a:xfrm>
        </p:spPr>
        <p:txBody>
          <a:bodyPr wrap="square" lIns="0" tIns="18000" rIns="0" bIns="18000" anchor="ctr" anchorCtr="0">
            <a:spAutoFit/>
          </a:bodyPr>
          <a:lstStyle/>
          <a:p>
            <a:r>
              <a:rPr lang="en-US" noProof="0"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615644" y="1579368"/>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05983" y="2905715"/>
            <a:ext cx="1720206" cy="498016"/>
          </a:xfrm>
        </p:spPr>
        <p:txBody>
          <a:bodyPr wrap="square" lIns="0" tIns="18000" rIns="0" bIns="18000" anchor="ctr" anchorCtr="0">
            <a:spAutoFit/>
          </a:bodyPr>
          <a:lstStyle/>
          <a:p>
            <a:pPr indent="-101600"/>
            <a:r>
              <a:rPr lang="en-US" noProof="0" dirty="0"/>
              <a:t>Chapter 3</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05982" y="3704643"/>
            <a:ext cx="2742183" cy="374906"/>
          </a:xfrm>
        </p:spPr>
        <p:txBody>
          <a:bodyPr wrap="square" lIns="0" tIns="18000" rIns="0" bIns="18000" anchor="ctr" anchorCtr="0">
            <a:spAutoFit/>
          </a:bodyPr>
          <a:lstStyle/>
          <a:p>
            <a:pPr indent="-101600"/>
            <a:r>
              <a:rPr lang="en-US" noProof="0" dirty="0"/>
              <a:t>Memory Management</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65930" y="6421273"/>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112969" y="6470887"/>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61974" y="257423"/>
            <a:ext cx="11150601" cy="559572"/>
          </a:xfrm>
        </p:spPr>
        <p:txBody>
          <a:bodyPr wrap="square" lIns="0" tIns="18000" rIns="0" bIns="18000" anchor="ctr" anchorCtr="0">
            <a:spAutoFit/>
          </a:bodyPr>
          <a:lstStyle/>
          <a:p>
            <a:r>
              <a:rPr lang="en-US" sz="3400" noProof="0" dirty="0"/>
              <a:t>Improvement: Dynamic Partitions and Swapping (2)</a:t>
            </a:r>
            <a:endParaRPr lang="en-US" sz="2600" i="1" noProof="0" dirty="0"/>
          </a:p>
        </p:txBody>
      </p:sp>
      <p:sp>
        <p:nvSpPr>
          <p:cNvPr id="3" name="Content Placeholder 2">
            <a:extLst>
              <a:ext uri="{FF2B5EF4-FFF2-40B4-BE49-F238E27FC236}">
                <a16:creationId xmlns:a16="http://schemas.microsoft.com/office/drawing/2014/main" id="{546DDCD6-F15E-E3A9-6A9E-DFF5DC22F52A}"/>
              </a:ext>
            </a:extLst>
          </p:cNvPr>
          <p:cNvSpPr>
            <a:spLocks noGrp="1"/>
          </p:cNvSpPr>
          <p:nvPr>
            <p:ph sz="quarter" idx="13"/>
          </p:nvPr>
        </p:nvSpPr>
        <p:spPr>
          <a:xfrm>
            <a:off x="562421" y="1037538"/>
            <a:ext cx="6895654" cy="1144347"/>
          </a:xfrm>
        </p:spPr>
        <p:txBody>
          <a:bodyPr wrap="square" lIns="0" tIns="18000" rIns="0" bIns="18000" anchor="ctr" anchorCtr="0">
            <a:spAutoFit/>
          </a:bodyPr>
          <a:lstStyle/>
          <a:p>
            <a:pPr marL="342900" indent="-342900">
              <a:spcBef>
                <a:spcPts val="0"/>
              </a:spcBef>
            </a:pPr>
            <a:r>
              <a:rPr lang="en-US" sz="2400" b="1" noProof="0" dirty="0">
                <a:solidFill>
                  <a:srgbClr val="000000"/>
                </a:solidFill>
                <a:latin typeface="Arial" panose="020B0604020202020204" pitchFamily="34" charset="0"/>
              </a:rPr>
              <a:t>Problem:</a:t>
            </a:r>
          </a:p>
          <a:p>
            <a:pPr marL="829818" lvl="1" indent="-342900">
              <a:spcBef>
                <a:spcPts val="0"/>
              </a:spcBef>
            </a:pPr>
            <a:r>
              <a:rPr lang="en-US" sz="2400" noProof="0" dirty="0">
                <a:solidFill>
                  <a:srgbClr val="000000"/>
                </a:solidFill>
                <a:latin typeface="Arial" panose="020B0604020202020204" pitchFamily="34" charset="0"/>
              </a:rPr>
              <a:t>We need to allow extra room for process growth</a:t>
            </a:r>
          </a:p>
        </p:txBody>
      </p:sp>
      <p:sp>
        <p:nvSpPr>
          <p:cNvPr id="9" name="Content Placeholder 8">
            <a:extLst>
              <a:ext uri="{FF2B5EF4-FFF2-40B4-BE49-F238E27FC236}">
                <a16:creationId xmlns:a16="http://schemas.microsoft.com/office/drawing/2014/main" id="{A108E226-EB58-9ACA-22F3-5BC9A0EE9B82}"/>
              </a:ext>
            </a:extLst>
          </p:cNvPr>
          <p:cNvSpPr>
            <a:spLocks noGrp="1"/>
          </p:cNvSpPr>
          <p:nvPr>
            <p:ph sz="quarter" idx="14"/>
          </p:nvPr>
        </p:nvSpPr>
        <p:spPr>
          <a:xfrm>
            <a:off x="557265" y="2328037"/>
            <a:ext cx="7415159" cy="3083340"/>
          </a:xfrm>
        </p:spPr>
        <p:txBody>
          <a:bodyPr wrap="square" lIns="0" tIns="18000" rIns="0" bIns="18000" anchor="ctr" anchorCtr="0">
            <a:spAutoFit/>
          </a:bodyPr>
          <a:lstStyle/>
          <a:p>
            <a:pPr marL="342900" indent="-342900">
              <a:spcBef>
                <a:spcPts val="600"/>
              </a:spcBef>
            </a:pPr>
            <a:r>
              <a:rPr lang="en-US" sz="2400" b="1" noProof="0" dirty="0">
                <a:solidFill>
                  <a:srgbClr val="000000"/>
                </a:solidFill>
                <a:latin typeface="Arial" panose="020B0604020202020204" pitchFamily="34" charset="0"/>
              </a:rPr>
              <a:t>Issues:</a:t>
            </a:r>
          </a:p>
          <a:p>
            <a:pPr marL="829818" lvl="1" indent="-342900"/>
            <a:r>
              <a:rPr lang="en-US" sz="2400" noProof="0" dirty="0">
                <a:solidFill>
                  <a:srgbClr val="000000"/>
                </a:solidFill>
                <a:latin typeface="Arial" panose="020B0604020202020204" pitchFamily="34" charset="0"/>
              </a:rPr>
              <a:t>How much extra room?</a:t>
            </a:r>
          </a:p>
          <a:p>
            <a:pPr marL="1229868" lvl="2" indent="-342900"/>
            <a:r>
              <a:rPr lang="en-US" sz="2400" noProof="0" dirty="0">
                <a:solidFill>
                  <a:srgbClr val="000000"/>
                </a:solidFill>
                <a:latin typeface="Arial" panose="020B0604020202020204" pitchFamily="34" charset="0"/>
              </a:rPr>
              <a:t>Mem usage </a:t>
            </a:r>
            <a:r>
              <a:rPr lang="en-US" sz="2200" noProof="0" dirty="0">
                <a:solidFill>
                  <a:srgbClr val="000000"/>
                </a:solidFill>
                <a:latin typeface="Arial" panose="020B0604020202020204" pitchFamily="34" charset="0"/>
              </a:rPr>
              <a:t>v</a:t>
            </a:r>
            <a:r>
              <a:rPr lang="en-US" sz="100" noProof="0" dirty="0">
                <a:solidFill>
                  <a:srgbClr val="000000"/>
                </a:solidFill>
                <a:latin typeface="Arial" panose="020B0604020202020204" pitchFamily="34" charset="0"/>
              </a:rPr>
              <a:t>ersu</a:t>
            </a:r>
            <a:r>
              <a:rPr lang="en-US" sz="2200" noProof="0" dirty="0">
                <a:solidFill>
                  <a:srgbClr val="000000"/>
                </a:solidFill>
                <a:latin typeface="Arial" panose="020B0604020202020204" pitchFamily="34" charset="0"/>
              </a:rPr>
              <a:t>s. </a:t>
            </a:r>
            <a:r>
              <a:rPr lang="en-US" sz="2400" spc="-300" noProof="0" dirty="0">
                <a:solidFill>
                  <a:srgbClr val="000000"/>
                </a:solidFill>
                <a:latin typeface="Arial" panose="020B0604020202020204" pitchFamily="34" charset="0"/>
              </a:rPr>
              <a:t>O </a:t>
            </a:r>
            <a:r>
              <a:rPr lang="en-US" sz="2400" spc="-300" noProof="0" dirty="0" err="1">
                <a:solidFill>
                  <a:srgbClr val="000000"/>
                </a:solidFill>
                <a:latin typeface="Arial" panose="020B0604020202020204" pitchFamily="34" charset="0"/>
              </a:rPr>
              <a:t>O</a:t>
            </a:r>
            <a:r>
              <a:rPr lang="en-US" sz="2400" spc="-300" noProof="0" dirty="0">
                <a:solidFill>
                  <a:srgbClr val="000000"/>
                </a:solidFill>
                <a:latin typeface="Arial" panose="020B0604020202020204" pitchFamily="34" charset="0"/>
              </a:rPr>
              <a:t> </a:t>
            </a:r>
            <a:r>
              <a:rPr lang="en-US" sz="2400" noProof="0" dirty="0">
                <a:solidFill>
                  <a:srgbClr val="000000"/>
                </a:solidFill>
                <a:latin typeface="Arial" panose="020B0604020202020204" pitchFamily="34" charset="0"/>
              </a:rPr>
              <a:t>M (Out-Of-Memory) risk</a:t>
            </a:r>
          </a:p>
          <a:p>
            <a:pPr marL="829818" lvl="1" indent="-342900"/>
            <a:r>
              <a:rPr lang="en-US" sz="2400" noProof="0" dirty="0"/>
              <a:t>What to do on </a:t>
            </a:r>
            <a:r>
              <a:rPr lang="en-US" sz="2400" spc="-300" noProof="0" dirty="0"/>
              <a:t>O </a:t>
            </a:r>
            <a:r>
              <a:rPr lang="en-US" sz="2400" spc="-300" noProof="0" dirty="0" err="1"/>
              <a:t>O</a:t>
            </a:r>
            <a:r>
              <a:rPr lang="en-US" sz="2400" spc="-300" noProof="0" dirty="0"/>
              <a:t> M </a:t>
            </a:r>
            <a:r>
              <a:rPr lang="en-US" sz="2400" noProof="0" dirty="0"/>
              <a:t>s?</a:t>
            </a:r>
          </a:p>
          <a:p>
            <a:pPr marL="1229868" lvl="2" indent="-342900"/>
            <a:r>
              <a:rPr lang="en-US" sz="2400" noProof="0" dirty="0"/>
              <a:t>Kill process</a:t>
            </a:r>
          </a:p>
          <a:p>
            <a:pPr marL="1229868" lvl="2" indent="-342900"/>
            <a:r>
              <a:rPr lang="en-US" sz="2400" noProof="0" dirty="0"/>
              <a:t>Relocate process</a:t>
            </a:r>
          </a:p>
          <a:p>
            <a:pPr marL="1229868" lvl="2" indent="-342900"/>
            <a:r>
              <a:rPr lang="en-US" sz="2400" noProof="0" dirty="0"/>
              <a:t>Swap out</a:t>
            </a:r>
          </a:p>
        </p:txBody>
      </p:sp>
      <p:pic>
        <p:nvPicPr>
          <p:cNvPr id="7" name="Picture 6" descr="The figure consists of two parts labeled (a), and (b) that illustrate allocating space for a growing stack and a growing data segment.&#10;Long description is available in notes, press F6">
            <a:extLst>
              <a:ext uri="{FF2B5EF4-FFF2-40B4-BE49-F238E27FC236}">
                <a16:creationId xmlns:a16="http://schemas.microsoft.com/office/drawing/2014/main" id="{2959B83B-EDE9-ABC4-9291-1FBCD0C36CAC}"/>
              </a:ext>
            </a:extLst>
          </p:cNvPr>
          <p:cNvPicPr>
            <a:picLocks noChangeAspect="1"/>
          </p:cNvPicPr>
          <p:nvPr/>
        </p:nvPicPr>
        <p:blipFill>
          <a:blip r:embed="rId3"/>
          <a:stretch>
            <a:fillRect/>
          </a:stretch>
        </p:blipFill>
        <p:spPr>
          <a:xfrm>
            <a:off x="8103390" y="1657181"/>
            <a:ext cx="3609509" cy="2492493"/>
          </a:xfrm>
          <a:prstGeom prst="rect">
            <a:avLst/>
          </a:prstGeom>
        </p:spPr>
      </p:pic>
      <p:sp>
        <p:nvSpPr>
          <p:cNvPr id="8" name="Content Placeholder 7">
            <a:extLst>
              <a:ext uri="{FF2B5EF4-FFF2-40B4-BE49-F238E27FC236}">
                <a16:creationId xmlns:a16="http://schemas.microsoft.com/office/drawing/2014/main" id="{E69EDEB9-0235-6A0B-A878-CE86D561CF86}"/>
              </a:ext>
            </a:extLst>
          </p:cNvPr>
          <p:cNvSpPr>
            <a:spLocks noGrp="1"/>
          </p:cNvSpPr>
          <p:nvPr>
            <p:ph sz="quarter" idx="18"/>
          </p:nvPr>
        </p:nvSpPr>
        <p:spPr>
          <a:xfrm>
            <a:off x="8071384" y="4267030"/>
            <a:ext cx="3641191" cy="1144347"/>
          </a:xfrm>
        </p:spPr>
        <p:txBody>
          <a:bodyPr wrap="square" lIns="0" tIns="18000" rIns="0" bIns="18000" anchor="ctr" anchorCtr="0">
            <a:spAutoFit/>
          </a:bodyPr>
          <a:lstStyle/>
          <a:p>
            <a:pPr marL="0" indent="0">
              <a:spcBef>
                <a:spcPts val="0"/>
              </a:spcBef>
              <a:buNone/>
            </a:pPr>
            <a:r>
              <a:rPr lang="en-US" sz="1800" noProof="0" dirty="0">
                <a:solidFill>
                  <a:srgbClr val="000000"/>
                </a:solidFill>
                <a:latin typeface="Arial" panose="020B0604020202020204" pitchFamily="34" charset="0"/>
              </a:rPr>
              <a:t>Figure 3.5 Allocating space for… (a) … growing data segment </a:t>
            </a:r>
          </a:p>
          <a:p>
            <a:pPr marL="0" indent="0">
              <a:spcBef>
                <a:spcPts val="0"/>
              </a:spcBef>
              <a:buNone/>
            </a:pPr>
            <a:r>
              <a:rPr lang="en-US" sz="1800" noProof="0" dirty="0">
                <a:solidFill>
                  <a:srgbClr val="000000"/>
                </a:solidFill>
                <a:latin typeface="Arial" panose="020B0604020202020204" pitchFamily="34" charset="0"/>
              </a:rPr>
              <a:t>(b) … growing stack + growing data segment</a:t>
            </a:r>
          </a:p>
        </p:txBody>
      </p:sp>
    </p:spTree>
    <p:extLst>
      <p:ext uri="{BB962C8B-B14F-4D97-AF65-F5344CB8AC3E}">
        <p14:creationId xmlns:p14="http://schemas.microsoft.com/office/powerpoint/2010/main" val="3627946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61974" y="272043"/>
            <a:ext cx="11150601" cy="590349"/>
          </a:xfrm>
        </p:spPr>
        <p:txBody>
          <a:bodyPr wrap="square" lIns="0" tIns="18000" rIns="0" bIns="18000" anchor="ctr" anchorCtr="0">
            <a:spAutoFit/>
          </a:bodyPr>
          <a:lstStyle/>
          <a:p>
            <a:r>
              <a:rPr lang="en-US" sz="3400" noProof="0" dirty="0"/>
              <a:t>Separation of Policy and Mechanism</a:t>
            </a:r>
            <a:r>
              <a:rPr lang="en-US" noProof="0" dirty="0"/>
              <a:t> (2)</a:t>
            </a:r>
            <a:endParaRPr lang="en-US" sz="2600" noProof="0" dirty="0"/>
          </a:p>
        </p:txBody>
      </p:sp>
      <p:sp>
        <p:nvSpPr>
          <p:cNvPr id="6" name="Content Placeholder 5">
            <a:extLst>
              <a:ext uri="{FF2B5EF4-FFF2-40B4-BE49-F238E27FC236}">
                <a16:creationId xmlns:a16="http://schemas.microsoft.com/office/drawing/2014/main" id="{1FC37819-986B-0B5F-F5C2-A0EC3E39448D}"/>
              </a:ext>
            </a:extLst>
          </p:cNvPr>
          <p:cNvSpPr>
            <a:spLocks noGrp="1"/>
          </p:cNvSpPr>
          <p:nvPr>
            <p:ph sz="quarter" idx="16"/>
          </p:nvPr>
        </p:nvSpPr>
        <p:spPr>
          <a:xfrm>
            <a:off x="561077" y="989488"/>
            <a:ext cx="7297047" cy="4868444"/>
          </a:xfrm>
        </p:spPr>
        <p:txBody>
          <a:bodyPr wrap="square" lIns="0" tIns="18000" rIns="0" bIns="18000" anchor="ctr" anchorCtr="0">
            <a:spAutoFit/>
          </a:bodyPr>
          <a:lstStyle/>
          <a:p>
            <a:pPr marL="342900" indent="-342900">
              <a:spcBef>
                <a:spcPts val="600"/>
              </a:spcBef>
            </a:pPr>
            <a:r>
              <a:rPr lang="en-US" sz="2400" noProof="0" dirty="0"/>
              <a:t>Kernel page fault handler: </a:t>
            </a:r>
          </a:p>
          <a:p>
            <a:pPr marL="829818" lvl="1" indent="-342900"/>
            <a:r>
              <a:rPr lang="en-US" sz="2400" noProof="0" dirty="0"/>
              <a:t>Machine independent</a:t>
            </a:r>
          </a:p>
          <a:p>
            <a:pPr marL="829818" lvl="1" indent="-342900"/>
            <a:r>
              <a:rPr lang="en-US" sz="2400" noProof="0" dirty="0"/>
              <a:t>Contains </a:t>
            </a:r>
            <a:r>
              <a:rPr lang="en-US" sz="2400" i="1" noProof="0" dirty="0"/>
              <a:t>mechanism</a:t>
            </a:r>
            <a:r>
              <a:rPr lang="en-US" sz="2400" noProof="0" dirty="0"/>
              <a:t> for paging</a:t>
            </a:r>
          </a:p>
          <a:p>
            <a:pPr marL="342900" indent="-342900">
              <a:spcBef>
                <a:spcPts val="600"/>
              </a:spcBef>
            </a:pPr>
            <a:r>
              <a:rPr lang="en-US" sz="2400" noProof="0" dirty="0"/>
              <a:t>External pager: </a:t>
            </a:r>
          </a:p>
          <a:p>
            <a:pPr marL="829818" lvl="1" indent="-342900"/>
            <a:r>
              <a:rPr lang="en-US" sz="2400" noProof="0" dirty="0"/>
              <a:t>Machine independent</a:t>
            </a:r>
          </a:p>
          <a:p>
            <a:pPr marL="829818" lvl="1" indent="-342900"/>
            <a:r>
              <a:rPr lang="en-US" sz="2400" noProof="0" dirty="0"/>
              <a:t>Can implement the </a:t>
            </a:r>
            <a:r>
              <a:rPr lang="en-US" sz="2400" i="1" noProof="0" dirty="0"/>
              <a:t>policy</a:t>
            </a:r>
          </a:p>
          <a:p>
            <a:pPr marL="342900" indent="-342900">
              <a:spcBef>
                <a:spcPts val="600"/>
              </a:spcBef>
            </a:pPr>
            <a:r>
              <a:rPr lang="en-US" sz="2400" noProof="0" dirty="0"/>
              <a:t>Not always easy.</a:t>
            </a:r>
          </a:p>
          <a:p>
            <a:pPr marL="829818" lvl="1" indent="-342900"/>
            <a:r>
              <a:rPr lang="en-US" sz="2400" noProof="0" dirty="0"/>
              <a:t>Cleanest if replacement algorithm in ext. pager</a:t>
            </a:r>
          </a:p>
          <a:p>
            <a:pPr marL="829818" lvl="1" indent="-342900"/>
            <a:r>
              <a:rPr lang="en-US" sz="2400" noProof="0" dirty="0"/>
              <a:t>But may not have access to R and M bits</a:t>
            </a:r>
          </a:p>
          <a:p>
            <a:pPr marL="829818" lvl="1" indent="-342900"/>
            <a:r>
              <a:rPr lang="en-US" sz="2400" noProof="0" dirty="0"/>
              <a:t>Either need new way to pass bits to user space</a:t>
            </a:r>
          </a:p>
          <a:p>
            <a:pPr marL="829818" lvl="1" indent="-342900"/>
            <a:r>
              <a:rPr lang="en-US" sz="2400" noProof="0" dirty="0"/>
              <a:t>Or replacement algorithm in kernel</a:t>
            </a:r>
          </a:p>
        </p:txBody>
      </p:sp>
      <p:pic>
        <p:nvPicPr>
          <p:cNvPr id="11" name="Picture 10" descr="The figure illustrates a page fault handling with an external pager.&#10;Long description is available in notes, press F6">
            <a:extLst>
              <a:ext uri="{FF2B5EF4-FFF2-40B4-BE49-F238E27FC236}">
                <a16:creationId xmlns:a16="http://schemas.microsoft.com/office/drawing/2014/main" id="{3EF7C8DF-8007-6C1B-30F9-6E7B1605BFED}"/>
              </a:ext>
            </a:extLst>
          </p:cNvPr>
          <p:cNvPicPr>
            <a:picLocks noChangeAspect="1"/>
          </p:cNvPicPr>
          <p:nvPr/>
        </p:nvPicPr>
        <p:blipFill>
          <a:blip r:embed="rId3"/>
          <a:stretch>
            <a:fillRect/>
          </a:stretch>
        </p:blipFill>
        <p:spPr>
          <a:xfrm>
            <a:off x="8001510" y="2100732"/>
            <a:ext cx="3710044" cy="1936780"/>
          </a:xfrm>
          <a:prstGeom prst="rect">
            <a:avLst/>
          </a:prstGeom>
        </p:spPr>
      </p:pic>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8267464" y="4273254"/>
            <a:ext cx="3178136" cy="590349"/>
          </a:xfrm>
        </p:spPr>
        <p:txBody>
          <a:bodyPr wrap="square" lIns="0" tIns="18000" rIns="0" bIns="18000" anchor="ctr" anchorCtr="0">
            <a:spAutoFit/>
          </a:bodyPr>
          <a:lstStyle/>
          <a:p>
            <a:pPr marL="0" indent="0">
              <a:buNone/>
            </a:pPr>
            <a:r>
              <a:rPr lang="en-US" sz="1800" noProof="0" dirty="0"/>
              <a:t>Figure 3.29 Page fault handling with an external pager.</a:t>
            </a:r>
          </a:p>
        </p:txBody>
      </p:sp>
    </p:spTree>
    <p:extLst>
      <p:ext uri="{BB962C8B-B14F-4D97-AF65-F5344CB8AC3E}">
        <p14:creationId xmlns:p14="http://schemas.microsoft.com/office/powerpoint/2010/main" val="2958409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61975" y="298754"/>
            <a:ext cx="11150600" cy="559572"/>
          </a:xfrm>
        </p:spPr>
        <p:txBody>
          <a:bodyPr wrap="square" lIns="0" tIns="18000" rIns="0" bIns="18000" anchor="ctr" anchorCtr="0">
            <a:spAutoFit/>
          </a:bodyPr>
          <a:lstStyle/>
          <a:p>
            <a:r>
              <a:rPr lang="en-US" sz="3400" noProof="0" dirty="0"/>
              <a:t>Segmentation: Paging is Not the Only Option </a:t>
            </a:r>
            <a:r>
              <a:rPr lang="en-US" sz="2600" noProof="0" dirty="0"/>
              <a:t>(1 of 2)</a:t>
            </a:r>
          </a:p>
        </p:txBody>
      </p:sp>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558833" y="992122"/>
            <a:ext cx="11150600" cy="3514227"/>
          </a:xfrm>
        </p:spPr>
        <p:txBody>
          <a:bodyPr wrap="square" lIns="0" tIns="18000" rIns="0" bIns="18000" anchor="ctr" anchorCtr="0">
            <a:spAutoFit/>
          </a:bodyPr>
          <a:lstStyle/>
          <a:p>
            <a:pPr marL="0" indent="0">
              <a:spcBef>
                <a:spcPts val="600"/>
              </a:spcBef>
              <a:buNone/>
            </a:pPr>
            <a:r>
              <a:rPr lang="en-US" sz="2800" noProof="0" dirty="0"/>
              <a:t>Motivation: many programs have many dynamic areas.</a:t>
            </a:r>
          </a:p>
          <a:p>
            <a:pPr marL="0" indent="0">
              <a:spcBef>
                <a:spcPts val="600"/>
              </a:spcBef>
              <a:buNone/>
            </a:pPr>
            <a:r>
              <a:rPr lang="en-US" sz="2800" noProof="0" dirty="0"/>
              <a:t>Examples of tables generated by compiler:</a:t>
            </a:r>
          </a:p>
          <a:p>
            <a:pPr marL="342900" indent="-342900">
              <a:spcBef>
                <a:spcPts val="600"/>
              </a:spcBef>
            </a:pPr>
            <a:r>
              <a:rPr lang="en-US" sz="2800" noProof="0" dirty="0"/>
              <a:t>Source text being saved for the printed listing </a:t>
            </a:r>
          </a:p>
          <a:p>
            <a:pPr marL="342900" indent="-342900">
              <a:spcBef>
                <a:spcPts val="600"/>
              </a:spcBef>
            </a:pPr>
            <a:r>
              <a:rPr lang="en-US" sz="2800" noProof="0" dirty="0"/>
              <a:t>Symbol table: names and attributes of variables.</a:t>
            </a:r>
          </a:p>
          <a:p>
            <a:pPr marL="342900" indent="-342900">
              <a:spcBef>
                <a:spcPts val="600"/>
              </a:spcBef>
            </a:pPr>
            <a:r>
              <a:rPr lang="en-US" sz="2800" noProof="0" dirty="0"/>
              <a:t>Table containing integer and floating-point constants used</a:t>
            </a:r>
          </a:p>
          <a:p>
            <a:pPr marL="342900" indent="-342900">
              <a:spcBef>
                <a:spcPts val="600"/>
              </a:spcBef>
            </a:pPr>
            <a:r>
              <a:rPr lang="en-US" sz="2800" noProof="0" dirty="0"/>
              <a:t>Parse tree, syntactic analysis of the program</a:t>
            </a:r>
          </a:p>
          <a:p>
            <a:pPr marL="342900" indent="-342900">
              <a:spcBef>
                <a:spcPts val="600"/>
              </a:spcBef>
            </a:pPr>
            <a:r>
              <a:rPr lang="en-US" sz="2800" noProof="0" dirty="0"/>
              <a:t>Stack used for procedure calls within compiler</a:t>
            </a:r>
          </a:p>
        </p:txBody>
      </p:sp>
      <p:sp>
        <p:nvSpPr>
          <p:cNvPr id="6" name="Content Placeholder 5">
            <a:extLst>
              <a:ext uri="{FF2B5EF4-FFF2-40B4-BE49-F238E27FC236}">
                <a16:creationId xmlns:a16="http://schemas.microsoft.com/office/drawing/2014/main" id="{1FC37819-986B-0B5F-F5C2-A0EC3E39448D}"/>
              </a:ext>
            </a:extLst>
          </p:cNvPr>
          <p:cNvSpPr>
            <a:spLocks noGrp="1"/>
          </p:cNvSpPr>
          <p:nvPr>
            <p:ph sz="quarter" idx="16"/>
          </p:nvPr>
        </p:nvSpPr>
        <p:spPr>
          <a:xfrm>
            <a:off x="557480" y="4896122"/>
            <a:ext cx="11150599" cy="467239"/>
          </a:xfrm>
        </p:spPr>
        <p:txBody>
          <a:bodyPr wrap="square" lIns="0" tIns="18000" rIns="0" bIns="18000" anchor="ctr" anchorCtr="0">
            <a:spAutoFit/>
          </a:bodyPr>
          <a:lstStyle/>
          <a:p>
            <a:pPr marL="0" indent="0">
              <a:spcBef>
                <a:spcPts val="600"/>
              </a:spcBef>
              <a:buNone/>
            </a:pPr>
            <a:r>
              <a:rPr lang="en-US" sz="2800" noProof="0" dirty="0"/>
              <a:t>Areas may bump into each other</a:t>
            </a:r>
          </a:p>
        </p:txBody>
      </p:sp>
    </p:spTree>
    <p:extLst>
      <p:ext uri="{BB962C8B-B14F-4D97-AF65-F5344CB8AC3E}">
        <p14:creationId xmlns:p14="http://schemas.microsoft.com/office/powerpoint/2010/main" val="1819036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61975" y="298754"/>
            <a:ext cx="11150600" cy="559572"/>
          </a:xfrm>
        </p:spPr>
        <p:txBody>
          <a:bodyPr wrap="square" lIns="0" tIns="18000" rIns="0" bIns="18000" anchor="ctr" anchorCtr="0">
            <a:spAutoFit/>
          </a:bodyPr>
          <a:lstStyle/>
          <a:p>
            <a:r>
              <a:rPr lang="en-US" sz="3400" noProof="0" dirty="0"/>
              <a:t>Segmentation: Paging is Not the Only Option </a:t>
            </a:r>
            <a:r>
              <a:rPr lang="en-US" sz="2600" noProof="0" dirty="0"/>
              <a:t>(2 of 2)</a:t>
            </a:r>
          </a:p>
        </p:txBody>
      </p:sp>
      <p:pic>
        <p:nvPicPr>
          <p:cNvPr id="5" name="Picture 4" descr="A diagram with details of virtual address space.&#10;Long description is available in notes, press F6">
            <a:extLst>
              <a:ext uri="{FF2B5EF4-FFF2-40B4-BE49-F238E27FC236}">
                <a16:creationId xmlns:a16="http://schemas.microsoft.com/office/drawing/2014/main" id="{573932F3-61DC-3403-0446-20106E1A3873}"/>
              </a:ext>
            </a:extLst>
          </p:cNvPr>
          <p:cNvPicPr>
            <a:picLocks noChangeAspect="1"/>
          </p:cNvPicPr>
          <p:nvPr/>
        </p:nvPicPr>
        <p:blipFill>
          <a:blip r:embed="rId3"/>
          <a:stretch>
            <a:fillRect/>
          </a:stretch>
        </p:blipFill>
        <p:spPr>
          <a:xfrm>
            <a:off x="4293346" y="1009130"/>
            <a:ext cx="3607462" cy="4332579"/>
          </a:xfrm>
          <a:prstGeom prst="rect">
            <a:avLst/>
          </a:prstGeom>
        </p:spPr>
      </p:pic>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881949" y="5734547"/>
            <a:ext cx="10431512" cy="313350"/>
          </a:xfrm>
        </p:spPr>
        <p:txBody>
          <a:bodyPr wrap="square" lIns="0" tIns="18000" rIns="0" bIns="18000" anchor="ctr" anchorCtr="0">
            <a:spAutoFit/>
          </a:bodyPr>
          <a:lstStyle/>
          <a:p>
            <a:pPr marL="0" indent="0">
              <a:spcBef>
                <a:spcPts val="600"/>
              </a:spcBef>
              <a:buNone/>
            </a:pPr>
            <a:r>
              <a:rPr lang="en-US" sz="1800" noProof="0" dirty="0"/>
              <a:t>Figure 3.30 In a one-dimensional address space with growing tables, one table may bump into another.</a:t>
            </a:r>
          </a:p>
        </p:txBody>
      </p:sp>
    </p:spTree>
    <p:extLst>
      <p:ext uri="{BB962C8B-B14F-4D97-AF65-F5344CB8AC3E}">
        <p14:creationId xmlns:p14="http://schemas.microsoft.com/office/powerpoint/2010/main" val="8764848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61975" y="306481"/>
            <a:ext cx="11150600" cy="559572"/>
          </a:xfrm>
        </p:spPr>
        <p:txBody>
          <a:bodyPr wrap="square" lIns="0" tIns="18000" rIns="0" bIns="18000" anchor="ctr" anchorCtr="0">
            <a:spAutoFit/>
          </a:bodyPr>
          <a:lstStyle/>
          <a:p>
            <a:r>
              <a:rPr lang="en-US" sz="3400" noProof="0" dirty="0"/>
              <a:t>Segmentation: The Idea </a:t>
            </a:r>
          </a:p>
        </p:txBody>
      </p:sp>
      <p:pic>
        <p:nvPicPr>
          <p:cNvPr id="10" name="Picture 9" descr="The figure illustrates a segmented memory.&#10;Long description is available in notes, press F6">
            <a:extLst>
              <a:ext uri="{FF2B5EF4-FFF2-40B4-BE49-F238E27FC236}">
                <a16:creationId xmlns:a16="http://schemas.microsoft.com/office/drawing/2014/main" id="{8AB9656D-7273-6F9B-79DB-08FB3980380E}"/>
              </a:ext>
            </a:extLst>
          </p:cNvPr>
          <p:cNvPicPr>
            <a:picLocks noChangeAspect="1"/>
          </p:cNvPicPr>
          <p:nvPr/>
        </p:nvPicPr>
        <p:blipFill>
          <a:blip r:embed="rId3"/>
          <a:srcRect/>
          <a:stretch/>
        </p:blipFill>
        <p:spPr>
          <a:xfrm>
            <a:off x="2160267" y="1173902"/>
            <a:ext cx="7885122" cy="3980395"/>
          </a:xfrm>
          <a:prstGeom prst="rect">
            <a:avLst/>
          </a:prstGeom>
        </p:spPr>
      </p:pic>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865364" y="5733650"/>
            <a:ext cx="10474990" cy="313350"/>
          </a:xfrm>
        </p:spPr>
        <p:txBody>
          <a:bodyPr wrap="square" lIns="0" tIns="18000" rIns="0" bIns="18000" anchor="ctr" anchorCtr="0">
            <a:spAutoFit/>
          </a:bodyPr>
          <a:lstStyle/>
          <a:p>
            <a:pPr marL="0" indent="0">
              <a:spcBef>
                <a:spcPts val="600"/>
              </a:spcBef>
              <a:buNone/>
            </a:pPr>
            <a:r>
              <a:rPr lang="en-US" sz="1800" noProof="0" dirty="0"/>
              <a:t>Figure 3.31 A segmented memory allows each table to grow or shrink independently of the other tables.</a:t>
            </a:r>
          </a:p>
        </p:txBody>
      </p:sp>
    </p:spTree>
    <p:extLst>
      <p:ext uri="{BB962C8B-B14F-4D97-AF65-F5344CB8AC3E}">
        <p14:creationId xmlns:p14="http://schemas.microsoft.com/office/powerpoint/2010/main" val="32935083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61075" y="306481"/>
            <a:ext cx="11151499" cy="559572"/>
          </a:xfrm>
        </p:spPr>
        <p:txBody>
          <a:bodyPr wrap="square" lIns="0" tIns="18000" rIns="0" bIns="18000" anchor="ctr" anchorCtr="0">
            <a:spAutoFit/>
          </a:bodyPr>
          <a:lstStyle/>
          <a:p>
            <a:r>
              <a:rPr lang="en-US" sz="3400" noProof="0" dirty="0"/>
              <a:t>Implementation of Pure Segmentation</a:t>
            </a:r>
          </a:p>
        </p:txBody>
      </p:sp>
      <p:sp>
        <p:nvSpPr>
          <p:cNvPr id="6" name="Content Placeholder 5">
            <a:extLst>
              <a:ext uri="{FF2B5EF4-FFF2-40B4-BE49-F238E27FC236}">
                <a16:creationId xmlns:a16="http://schemas.microsoft.com/office/drawing/2014/main" id="{1FC37819-986B-0B5F-F5C2-A0EC3E39448D}"/>
              </a:ext>
            </a:extLst>
          </p:cNvPr>
          <p:cNvSpPr>
            <a:spLocks noGrp="1"/>
          </p:cNvSpPr>
          <p:nvPr>
            <p:ph sz="quarter" idx="16"/>
          </p:nvPr>
        </p:nvSpPr>
        <p:spPr>
          <a:xfrm>
            <a:off x="552110" y="985408"/>
            <a:ext cx="4342619" cy="405683"/>
          </a:xfrm>
        </p:spPr>
        <p:txBody>
          <a:bodyPr wrap="square" lIns="0" tIns="18000" rIns="0" bIns="18000" anchor="ctr" anchorCtr="0">
            <a:spAutoFit/>
          </a:bodyPr>
          <a:lstStyle/>
          <a:p>
            <a:pPr marL="0" indent="0">
              <a:spcBef>
                <a:spcPts val="600"/>
              </a:spcBef>
              <a:buNone/>
            </a:pPr>
            <a:r>
              <a:rPr lang="en-US" sz="2400" noProof="0" dirty="0"/>
              <a:t>Problem: external fragmentation</a:t>
            </a:r>
          </a:p>
        </p:txBody>
      </p:sp>
      <p:pic>
        <p:nvPicPr>
          <p:cNvPr id="11" name="Picture 10" descr="The figure consists of five parts labeled (a) to (e) that illustrate the development of checkerboarding and the removal of the checkerboarding by compaction.&#10;Long description is available in notes, press F6">
            <a:extLst>
              <a:ext uri="{FF2B5EF4-FFF2-40B4-BE49-F238E27FC236}">
                <a16:creationId xmlns:a16="http://schemas.microsoft.com/office/drawing/2014/main" id="{3EF7C8DF-8007-6C1B-30F9-6E7B1605BFED}"/>
              </a:ext>
            </a:extLst>
          </p:cNvPr>
          <p:cNvPicPr>
            <a:picLocks noChangeAspect="1"/>
          </p:cNvPicPr>
          <p:nvPr/>
        </p:nvPicPr>
        <p:blipFill>
          <a:blip r:embed="rId3"/>
          <a:srcRect/>
          <a:stretch/>
        </p:blipFill>
        <p:spPr>
          <a:xfrm>
            <a:off x="2107687" y="1537629"/>
            <a:ext cx="7982237" cy="4051842"/>
          </a:xfrm>
          <a:prstGeom prst="rect">
            <a:avLst/>
          </a:prstGeom>
        </p:spPr>
      </p:pic>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3411281" y="5718526"/>
            <a:ext cx="5374134" cy="590349"/>
          </a:xfrm>
        </p:spPr>
        <p:txBody>
          <a:bodyPr wrap="square" lIns="0" tIns="18000" rIns="0" bIns="18000" anchor="ctr" anchorCtr="0">
            <a:spAutoFit/>
          </a:bodyPr>
          <a:lstStyle/>
          <a:p>
            <a:pPr marL="0" indent="0">
              <a:buNone/>
            </a:pPr>
            <a:r>
              <a:rPr lang="en-US" sz="1800" noProof="0" dirty="0"/>
              <a:t>Figure 3.33 (a)-(d) Development of checkerboarding. (e) Removal of the checkerboarding by compaction.</a:t>
            </a:r>
          </a:p>
        </p:txBody>
      </p:sp>
    </p:spTree>
    <p:extLst>
      <p:ext uri="{BB962C8B-B14F-4D97-AF65-F5344CB8AC3E}">
        <p14:creationId xmlns:p14="http://schemas.microsoft.com/office/powerpoint/2010/main" val="12890292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61075" y="306481"/>
            <a:ext cx="11151499" cy="559572"/>
          </a:xfrm>
        </p:spPr>
        <p:txBody>
          <a:bodyPr wrap="square" lIns="0" tIns="18000" rIns="0" bIns="18000" anchor="ctr" anchorCtr="0">
            <a:spAutoFit/>
          </a:bodyPr>
          <a:lstStyle/>
          <a:p>
            <a:r>
              <a:rPr lang="en-US" sz="3400" noProof="0" dirty="0"/>
              <a:t>Segmentation with Paging: </a:t>
            </a:r>
            <a:r>
              <a:rPr lang="en-US" sz="3400" spc="-500" noProof="0" dirty="0"/>
              <a:t>M U L T I C </a:t>
            </a:r>
            <a:r>
              <a:rPr lang="en-US" sz="3400" noProof="0" dirty="0"/>
              <a:t>S (1)</a:t>
            </a:r>
            <a:endParaRPr lang="en-US" sz="2600" noProof="0" dirty="0"/>
          </a:p>
        </p:txBody>
      </p:sp>
      <p:pic>
        <p:nvPicPr>
          <p:cNvPr id="11" name="Picture 10" descr="The figure labeled (a) illustrate the MULTICS virtual memory. Long description is available in notes, press F6">
            <a:extLst>
              <a:ext uri="{FF2B5EF4-FFF2-40B4-BE49-F238E27FC236}">
                <a16:creationId xmlns:a16="http://schemas.microsoft.com/office/drawing/2014/main" id="{3EF7C8DF-8007-6C1B-30F9-6E7B1605BFED}"/>
              </a:ext>
            </a:extLst>
          </p:cNvPr>
          <p:cNvPicPr>
            <a:picLocks noChangeAspect="1"/>
          </p:cNvPicPr>
          <p:nvPr/>
        </p:nvPicPr>
        <p:blipFill rotWithShape="1">
          <a:blip r:embed="rId3"/>
          <a:srcRect t="-1" b="47254"/>
          <a:stretch/>
        </p:blipFill>
        <p:spPr>
          <a:xfrm>
            <a:off x="3017047" y="1087275"/>
            <a:ext cx="6157906" cy="4215408"/>
          </a:xfrm>
          <a:prstGeom prst="rect">
            <a:avLst/>
          </a:prstGeom>
        </p:spPr>
      </p:pic>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1156632" y="5740836"/>
            <a:ext cx="9878921" cy="313350"/>
          </a:xfrm>
        </p:spPr>
        <p:txBody>
          <a:bodyPr wrap="square" lIns="0" tIns="18000" rIns="0" bIns="18000" anchor="ctr" anchorCtr="0">
            <a:spAutoFit/>
          </a:bodyPr>
          <a:lstStyle/>
          <a:p>
            <a:pPr marL="0" indent="0">
              <a:buNone/>
            </a:pPr>
            <a:r>
              <a:rPr lang="en-US" sz="1800" noProof="0" dirty="0"/>
              <a:t>Figure 3.34 The </a:t>
            </a:r>
            <a:r>
              <a:rPr lang="en-US" sz="1800" spc="-250" noProof="0" dirty="0"/>
              <a:t>M U L T I C </a:t>
            </a:r>
            <a:r>
              <a:rPr lang="en-US" sz="1800" noProof="0" dirty="0"/>
              <a:t>S virtual memory. (a) The descriptor segment pointed to the page tables.</a:t>
            </a:r>
          </a:p>
        </p:txBody>
      </p:sp>
    </p:spTree>
    <p:extLst>
      <p:ext uri="{BB962C8B-B14F-4D97-AF65-F5344CB8AC3E}">
        <p14:creationId xmlns:p14="http://schemas.microsoft.com/office/powerpoint/2010/main" val="29441595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61075" y="306483"/>
            <a:ext cx="11151499" cy="559572"/>
          </a:xfrm>
        </p:spPr>
        <p:txBody>
          <a:bodyPr wrap="square" lIns="0" tIns="18000" rIns="0" bIns="18000" anchor="ctr" anchorCtr="0">
            <a:spAutoFit/>
          </a:bodyPr>
          <a:lstStyle/>
          <a:p>
            <a:r>
              <a:rPr lang="en-US" sz="3400" noProof="0" dirty="0"/>
              <a:t>Segmentation with Paging: </a:t>
            </a:r>
            <a:r>
              <a:rPr lang="en-US" sz="3400" spc="-500" noProof="0" dirty="0"/>
              <a:t>M U L T I C </a:t>
            </a:r>
            <a:r>
              <a:rPr lang="en-US" sz="3400" noProof="0" dirty="0"/>
              <a:t>S (2)</a:t>
            </a:r>
            <a:endParaRPr lang="en-US" sz="2600" noProof="0" dirty="0"/>
          </a:p>
        </p:txBody>
      </p:sp>
      <p:pic>
        <p:nvPicPr>
          <p:cNvPr id="11" name="Picture 10" descr="The figure labeled (b) illustrate the MULTICS virtual memory.&#10; Long description is available in notes, press F6">
            <a:extLst>
              <a:ext uri="{FF2B5EF4-FFF2-40B4-BE49-F238E27FC236}">
                <a16:creationId xmlns:a16="http://schemas.microsoft.com/office/drawing/2014/main" id="{3EF7C8DF-8007-6C1B-30F9-6E7B1605BFED}"/>
              </a:ext>
            </a:extLst>
          </p:cNvPr>
          <p:cNvPicPr>
            <a:picLocks noChangeAspect="1"/>
          </p:cNvPicPr>
          <p:nvPr/>
        </p:nvPicPr>
        <p:blipFill rotWithShape="1">
          <a:blip r:embed="rId3"/>
          <a:srcRect t="60229" b="2678"/>
          <a:stretch/>
        </p:blipFill>
        <p:spPr>
          <a:xfrm>
            <a:off x="1946036" y="1203928"/>
            <a:ext cx="8299929" cy="3995690"/>
          </a:xfrm>
          <a:prstGeom prst="rect">
            <a:avLst/>
          </a:prstGeom>
        </p:spPr>
      </p:pic>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853296" y="5740836"/>
            <a:ext cx="10496020" cy="313350"/>
          </a:xfrm>
        </p:spPr>
        <p:txBody>
          <a:bodyPr wrap="square" lIns="0" tIns="18000" rIns="0" bIns="18000" anchor="ctr" anchorCtr="0">
            <a:spAutoFit/>
          </a:bodyPr>
          <a:lstStyle/>
          <a:p>
            <a:pPr marL="0" indent="0">
              <a:buNone/>
            </a:pPr>
            <a:r>
              <a:rPr lang="en-US" sz="1800" noProof="0" dirty="0"/>
              <a:t>Figure 3.34 The </a:t>
            </a:r>
            <a:r>
              <a:rPr lang="en-US" sz="1800" spc="-250" noProof="0" dirty="0"/>
              <a:t>M U L T I C </a:t>
            </a:r>
            <a:r>
              <a:rPr lang="en-US" sz="1800" noProof="0" dirty="0"/>
              <a:t>S virtual memory. (b) A segment descriptor. The numbers are the field lengths.</a:t>
            </a:r>
          </a:p>
        </p:txBody>
      </p:sp>
    </p:spTree>
    <p:extLst>
      <p:ext uri="{BB962C8B-B14F-4D97-AF65-F5344CB8AC3E}">
        <p14:creationId xmlns:p14="http://schemas.microsoft.com/office/powerpoint/2010/main" val="1676866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61075" y="281568"/>
            <a:ext cx="11151499" cy="590349"/>
          </a:xfrm>
        </p:spPr>
        <p:txBody>
          <a:bodyPr wrap="square" lIns="0" tIns="18000" rIns="0" bIns="18000" anchor="ctr" anchorCtr="0">
            <a:spAutoFit/>
          </a:bodyPr>
          <a:lstStyle/>
          <a:p>
            <a:r>
              <a:rPr lang="en-US" sz="3400" noProof="0" dirty="0"/>
              <a:t>Segmentation with Paging: </a:t>
            </a:r>
            <a:r>
              <a:rPr lang="en-US" sz="3400" spc="-500" noProof="0" dirty="0"/>
              <a:t>M U L T I C </a:t>
            </a:r>
            <a:r>
              <a:rPr lang="en-US" sz="3400" noProof="0" dirty="0"/>
              <a:t>S</a:t>
            </a:r>
            <a:r>
              <a:rPr lang="en-US" noProof="0" dirty="0"/>
              <a:t> (3)</a:t>
            </a:r>
            <a:endParaRPr lang="en-US" sz="2600" noProof="0" dirty="0"/>
          </a:p>
        </p:txBody>
      </p:sp>
      <p:pic>
        <p:nvPicPr>
          <p:cNvPr id="11" name="Picture 10" descr="The figure illustrates a 34-bit MULTICS virtual address.&#10;Long description is available in notes, press F6">
            <a:extLst>
              <a:ext uri="{FF2B5EF4-FFF2-40B4-BE49-F238E27FC236}">
                <a16:creationId xmlns:a16="http://schemas.microsoft.com/office/drawing/2014/main" id="{3EF7C8DF-8007-6C1B-30F9-6E7B1605BFED}"/>
              </a:ext>
            </a:extLst>
          </p:cNvPr>
          <p:cNvPicPr>
            <a:picLocks noChangeAspect="1"/>
          </p:cNvPicPr>
          <p:nvPr/>
        </p:nvPicPr>
        <p:blipFill>
          <a:blip r:embed="rId3"/>
          <a:stretch/>
        </p:blipFill>
        <p:spPr>
          <a:xfrm>
            <a:off x="587676" y="2147410"/>
            <a:ext cx="11030305" cy="2400157"/>
          </a:xfrm>
          <a:prstGeom prst="rect">
            <a:avLst/>
          </a:prstGeom>
        </p:spPr>
      </p:pic>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3750038" y="5953978"/>
            <a:ext cx="4694714" cy="313350"/>
          </a:xfrm>
        </p:spPr>
        <p:txBody>
          <a:bodyPr wrap="square" lIns="0" tIns="18000" rIns="0" bIns="18000" anchor="ctr" anchorCtr="0">
            <a:spAutoFit/>
          </a:bodyPr>
          <a:lstStyle/>
          <a:p>
            <a:pPr marL="0" indent="0">
              <a:buNone/>
            </a:pPr>
            <a:r>
              <a:rPr lang="en-US" sz="1800" noProof="0" dirty="0"/>
              <a:t>Figure 3.35 A 34-bit </a:t>
            </a:r>
            <a:r>
              <a:rPr lang="en-US" sz="1800" spc="-250" noProof="0" dirty="0"/>
              <a:t>M U L T I C </a:t>
            </a:r>
            <a:r>
              <a:rPr lang="en-US" sz="1800" noProof="0" dirty="0"/>
              <a:t>S virtual address.</a:t>
            </a:r>
          </a:p>
        </p:txBody>
      </p:sp>
    </p:spTree>
    <p:extLst>
      <p:ext uri="{BB962C8B-B14F-4D97-AF65-F5344CB8AC3E}">
        <p14:creationId xmlns:p14="http://schemas.microsoft.com/office/powerpoint/2010/main" val="3380154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54725" y="284256"/>
            <a:ext cx="11157849" cy="559572"/>
          </a:xfrm>
        </p:spPr>
        <p:txBody>
          <a:bodyPr wrap="square" lIns="0" tIns="18000" rIns="0" bIns="18000" anchor="ctr" anchorCtr="0">
            <a:spAutoFit/>
          </a:bodyPr>
          <a:lstStyle/>
          <a:p>
            <a:r>
              <a:rPr lang="en-US" sz="3400" noProof="0" dirty="0"/>
              <a:t>Segmentation with Paging: </a:t>
            </a:r>
            <a:r>
              <a:rPr lang="en-US" sz="3400" spc="-450" noProof="0" dirty="0"/>
              <a:t>M U L T I C </a:t>
            </a:r>
            <a:r>
              <a:rPr lang="en-US" sz="3400" noProof="0" dirty="0"/>
              <a:t>S (4)</a:t>
            </a:r>
          </a:p>
        </p:txBody>
      </p:sp>
      <p:pic>
        <p:nvPicPr>
          <p:cNvPr id="11" name="Picture 10" descr="The figure illustrates the conversion of a two-part MULTICS address into the main memory address.&#10;Long description is available in notes, press F6">
            <a:extLst>
              <a:ext uri="{FF2B5EF4-FFF2-40B4-BE49-F238E27FC236}">
                <a16:creationId xmlns:a16="http://schemas.microsoft.com/office/drawing/2014/main" id="{3EF7C8DF-8007-6C1B-30F9-6E7B1605BFED}"/>
              </a:ext>
            </a:extLst>
          </p:cNvPr>
          <p:cNvPicPr>
            <a:picLocks noChangeAspect="1"/>
          </p:cNvPicPr>
          <p:nvPr/>
        </p:nvPicPr>
        <p:blipFill>
          <a:blip r:embed="rId3"/>
          <a:srcRect/>
          <a:stretch/>
        </p:blipFill>
        <p:spPr>
          <a:xfrm>
            <a:off x="2825810" y="1051083"/>
            <a:ext cx="6554036" cy="4446680"/>
          </a:xfrm>
          <a:prstGeom prst="rect">
            <a:avLst/>
          </a:prstGeom>
        </p:spPr>
      </p:pic>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1765983" y="5748924"/>
            <a:ext cx="8668936" cy="313350"/>
          </a:xfrm>
        </p:spPr>
        <p:txBody>
          <a:bodyPr wrap="square" lIns="0" tIns="18000" rIns="0" bIns="18000" anchor="ctr" anchorCtr="0">
            <a:spAutoFit/>
          </a:bodyPr>
          <a:lstStyle/>
          <a:p>
            <a:pPr marL="0" indent="0">
              <a:buNone/>
            </a:pPr>
            <a:r>
              <a:rPr lang="en-US" sz="1800" noProof="0" dirty="0"/>
              <a:t>Figure 3.36 Conversion of a two-part </a:t>
            </a:r>
            <a:r>
              <a:rPr lang="en-US" sz="1800" spc="-250" noProof="0" dirty="0"/>
              <a:t>M U L T I C </a:t>
            </a:r>
            <a:r>
              <a:rPr lang="en-US" sz="1800" noProof="0" dirty="0"/>
              <a:t>S address into a main memory address.</a:t>
            </a:r>
          </a:p>
        </p:txBody>
      </p:sp>
    </p:spTree>
    <p:extLst>
      <p:ext uri="{BB962C8B-B14F-4D97-AF65-F5344CB8AC3E}">
        <p14:creationId xmlns:p14="http://schemas.microsoft.com/office/powerpoint/2010/main" val="39862031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54725" y="268868"/>
            <a:ext cx="11157849" cy="590349"/>
          </a:xfrm>
        </p:spPr>
        <p:txBody>
          <a:bodyPr wrap="square" lIns="0" tIns="18000" rIns="0" bIns="18000" anchor="ctr" anchorCtr="0">
            <a:spAutoFit/>
          </a:bodyPr>
          <a:lstStyle/>
          <a:p>
            <a:r>
              <a:rPr lang="en-US" sz="3400" noProof="0" dirty="0"/>
              <a:t>Segmentation with Paging: </a:t>
            </a:r>
            <a:r>
              <a:rPr lang="en-US" sz="3400" spc="-500" noProof="0" dirty="0"/>
              <a:t>M U L T I C </a:t>
            </a:r>
            <a:r>
              <a:rPr lang="en-US" sz="3400" noProof="0" dirty="0"/>
              <a:t>S</a:t>
            </a:r>
            <a:r>
              <a:rPr lang="en-US" noProof="0" dirty="0"/>
              <a:t> (5)</a:t>
            </a:r>
            <a:endParaRPr lang="en-US" sz="2600" noProof="0" dirty="0"/>
          </a:p>
        </p:txBody>
      </p:sp>
      <p:pic>
        <p:nvPicPr>
          <p:cNvPr id="11" name="Picture 10" descr="The table illustrates the data for the two comparison fields with their page frame, protection, age, and entry value.&#10;Long description is available in notes, press F6">
            <a:extLst>
              <a:ext uri="{FF2B5EF4-FFF2-40B4-BE49-F238E27FC236}">
                <a16:creationId xmlns:a16="http://schemas.microsoft.com/office/drawing/2014/main" id="{3EF7C8DF-8007-6C1B-30F9-6E7B1605BFED}"/>
              </a:ext>
            </a:extLst>
          </p:cNvPr>
          <p:cNvPicPr>
            <a:picLocks noChangeAspect="1"/>
          </p:cNvPicPr>
          <p:nvPr/>
        </p:nvPicPr>
        <p:blipFill>
          <a:blip r:embed="rId3"/>
          <a:srcRect/>
          <a:stretch/>
        </p:blipFill>
        <p:spPr>
          <a:xfrm>
            <a:off x="3196372" y="1106457"/>
            <a:ext cx="5812914" cy="4248640"/>
          </a:xfrm>
          <a:prstGeom prst="rect">
            <a:avLst/>
          </a:prstGeom>
        </p:spPr>
      </p:pic>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2647503" y="5601074"/>
            <a:ext cx="6899905" cy="590349"/>
          </a:xfrm>
        </p:spPr>
        <p:txBody>
          <a:bodyPr wrap="square" lIns="0" tIns="18000" rIns="0" bIns="18000" anchor="ctr" anchorCtr="0">
            <a:spAutoFit/>
          </a:bodyPr>
          <a:lstStyle/>
          <a:p>
            <a:pPr marL="0" indent="0">
              <a:buNone/>
            </a:pPr>
            <a:r>
              <a:rPr lang="en-US" sz="1800" noProof="0" dirty="0"/>
              <a:t>Figure 3.37 A simplified version of the </a:t>
            </a:r>
            <a:r>
              <a:rPr lang="en-US" sz="1800" spc="-250" noProof="0" dirty="0"/>
              <a:t>M U L T I C </a:t>
            </a:r>
            <a:r>
              <a:rPr lang="en-US" sz="1800" noProof="0" dirty="0"/>
              <a:t>S </a:t>
            </a:r>
            <a:r>
              <a:rPr lang="en-US" sz="1800" spc="-250" noProof="0" dirty="0"/>
              <a:t>T L </a:t>
            </a:r>
            <a:r>
              <a:rPr lang="en-US" sz="1800" noProof="0" dirty="0"/>
              <a:t>B. The existence of two page sizes made the actual </a:t>
            </a:r>
            <a:r>
              <a:rPr lang="en-US" sz="1800" spc="-250" noProof="0" dirty="0"/>
              <a:t>T L </a:t>
            </a:r>
            <a:r>
              <a:rPr lang="en-US" sz="1800" noProof="0" dirty="0"/>
              <a:t>B more complicated.</a:t>
            </a:r>
          </a:p>
        </p:txBody>
      </p:sp>
    </p:spTree>
    <p:extLst>
      <p:ext uri="{BB962C8B-B14F-4D97-AF65-F5344CB8AC3E}">
        <p14:creationId xmlns:p14="http://schemas.microsoft.com/office/powerpoint/2010/main" val="146338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975" y="258221"/>
            <a:ext cx="11150600" cy="559572"/>
          </a:xfrm>
        </p:spPr>
        <p:txBody>
          <a:bodyPr wrap="square" lIns="0" tIns="18000" rIns="0" bIns="18000" anchor="ctr" anchorCtr="0">
            <a:spAutoFit/>
          </a:bodyPr>
          <a:lstStyle/>
          <a:p>
            <a:r>
              <a:rPr lang="en-US" sz="3400" noProof="0" dirty="0"/>
              <a:t>Memory Management</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975" y="986690"/>
            <a:ext cx="11150600" cy="2613980"/>
          </a:xfrm>
        </p:spPr>
        <p:txBody>
          <a:bodyPr wrap="square" lIns="0" tIns="18000" rIns="0" bIns="18000" anchor="ctr" anchorCtr="0">
            <a:spAutoFit/>
          </a:bodyPr>
          <a:lstStyle/>
          <a:p>
            <a:pPr marL="0" indent="0">
              <a:spcBef>
                <a:spcPts val="600"/>
              </a:spcBef>
              <a:buNone/>
            </a:pPr>
            <a:r>
              <a:rPr lang="en-US" sz="2800" b="1" noProof="0" dirty="0">
                <a:solidFill>
                  <a:srgbClr val="000000"/>
                </a:solidFill>
                <a:latin typeface="Arial" panose="020B0604020202020204" pitchFamily="34" charset="0"/>
              </a:rPr>
              <a:t>Question: </a:t>
            </a:r>
            <a:r>
              <a:rPr lang="en-US" sz="2800" noProof="0" dirty="0">
                <a:solidFill>
                  <a:srgbClr val="000000"/>
                </a:solidFill>
                <a:latin typeface="Arial" panose="020B0604020202020204" pitchFamily="34" charset="0"/>
              </a:rPr>
              <a:t>Which part of the memory is allocated?</a:t>
            </a:r>
          </a:p>
          <a:p>
            <a:pPr marL="342900" indent="-342900">
              <a:spcBef>
                <a:spcPts val="600"/>
              </a:spcBef>
            </a:pPr>
            <a:r>
              <a:rPr lang="en-US" sz="2800" noProof="0" dirty="0">
                <a:solidFill>
                  <a:srgbClr val="000000"/>
                </a:solidFill>
                <a:latin typeface="Arial" panose="020B0604020202020204" pitchFamily="34" charset="0"/>
              </a:rPr>
              <a:t>Divide memory in blocks</a:t>
            </a:r>
          </a:p>
          <a:p>
            <a:pPr marL="829818" lvl="1" indent="-342900"/>
            <a:r>
              <a:rPr lang="en-US" sz="2800" noProof="0" dirty="0">
                <a:solidFill>
                  <a:srgbClr val="000000"/>
                </a:solidFill>
                <a:latin typeface="Arial" panose="020B0604020202020204" pitchFamily="34" charset="0"/>
              </a:rPr>
              <a:t>e.g. each block is 4 bytes</a:t>
            </a:r>
          </a:p>
          <a:p>
            <a:pPr marL="342900" indent="-342900"/>
            <a:r>
              <a:rPr lang="en-US" sz="2800" b="1" noProof="0" dirty="0">
                <a:solidFill>
                  <a:srgbClr val="000000"/>
                </a:solidFill>
                <a:latin typeface="Arial" panose="020B0604020202020204" pitchFamily="34" charset="0"/>
              </a:rPr>
              <a:t>Solution 1:</a:t>
            </a:r>
            <a:r>
              <a:rPr lang="en-US" sz="2800" noProof="0" dirty="0">
                <a:solidFill>
                  <a:srgbClr val="000000"/>
                </a:solidFill>
                <a:latin typeface="Arial" panose="020B0604020202020204" pitchFamily="34" charset="0"/>
              </a:rPr>
              <a:t> Bitmap keeps track of which blocks are allocated</a:t>
            </a:r>
          </a:p>
          <a:p>
            <a:pPr marL="342900" indent="-342900">
              <a:spcBef>
                <a:spcPts val="600"/>
              </a:spcBef>
            </a:pPr>
            <a:r>
              <a:rPr lang="en-US" sz="2800" b="1" noProof="0" dirty="0">
                <a:solidFill>
                  <a:srgbClr val="000000"/>
                </a:solidFill>
                <a:latin typeface="Arial" panose="020B0604020202020204" pitchFamily="34" charset="0"/>
              </a:rPr>
              <a:t>Solution 2:</a:t>
            </a:r>
            <a:r>
              <a:rPr lang="en-US" sz="2800" noProof="0" dirty="0">
                <a:solidFill>
                  <a:srgbClr val="000000"/>
                </a:solidFill>
                <a:latin typeface="Arial" panose="020B0604020202020204" pitchFamily="34" charset="0"/>
              </a:rPr>
              <a:t> Linked list keeps track of unallocated memory</a:t>
            </a:r>
          </a:p>
        </p:txBody>
      </p:sp>
    </p:spTree>
    <p:extLst>
      <p:ext uri="{BB962C8B-B14F-4D97-AF65-F5344CB8AC3E}">
        <p14:creationId xmlns:p14="http://schemas.microsoft.com/office/powerpoint/2010/main" val="4014086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54725" y="275217"/>
            <a:ext cx="11157849" cy="590349"/>
          </a:xfrm>
        </p:spPr>
        <p:txBody>
          <a:bodyPr wrap="square" lIns="0" tIns="18000" rIns="0" bIns="18000" anchor="ctr" anchorCtr="0">
            <a:spAutoFit/>
          </a:bodyPr>
          <a:lstStyle/>
          <a:p>
            <a:r>
              <a:rPr lang="en-US" noProof="0" dirty="0"/>
              <a:t>Paging v</a:t>
            </a:r>
            <a:r>
              <a:rPr lang="en-US" sz="100" noProof="0" dirty="0"/>
              <a:t>ersu</a:t>
            </a:r>
            <a:r>
              <a:rPr lang="en-US" noProof="0" dirty="0"/>
              <a:t>s. Segmentation</a:t>
            </a:r>
          </a:p>
        </p:txBody>
      </p:sp>
      <p:graphicFrame>
        <p:nvGraphicFramePr>
          <p:cNvPr id="5" name="Table 5">
            <a:extLst>
              <a:ext uri="{FF2B5EF4-FFF2-40B4-BE49-F238E27FC236}">
                <a16:creationId xmlns:a16="http://schemas.microsoft.com/office/drawing/2014/main" id="{84E70184-D57D-7CC2-F46B-CF3338F77468}"/>
              </a:ext>
            </a:extLst>
          </p:cNvPr>
          <p:cNvGraphicFramePr>
            <a:graphicFrameLocks noGrp="1"/>
          </p:cNvGraphicFramePr>
          <p:nvPr>
            <p:extLst>
              <p:ext uri="{D42A27DB-BD31-4B8C-83A1-F6EECF244321}">
                <p14:modId xmlns:p14="http://schemas.microsoft.com/office/powerpoint/2010/main" val="1056279788"/>
              </p:ext>
            </p:extLst>
          </p:nvPr>
        </p:nvGraphicFramePr>
        <p:xfrm>
          <a:off x="550863" y="1105649"/>
          <a:ext cx="11161712" cy="4130090"/>
        </p:xfrm>
        <a:graphic>
          <a:graphicData uri="http://schemas.openxmlformats.org/drawingml/2006/table">
            <a:tbl>
              <a:tblPr firstRow="1" bandRow="1">
                <a:tableStyleId>{40F9630F-82C1-40B7-BC3A-925EFCFF5E92}</a:tableStyleId>
              </a:tblPr>
              <a:tblGrid>
                <a:gridCol w="4258378">
                  <a:extLst>
                    <a:ext uri="{9D8B030D-6E8A-4147-A177-3AD203B41FA5}">
                      <a16:colId xmlns:a16="http://schemas.microsoft.com/office/drawing/2014/main" val="2629519594"/>
                    </a:ext>
                  </a:extLst>
                </a:gridCol>
                <a:gridCol w="2935901">
                  <a:extLst>
                    <a:ext uri="{9D8B030D-6E8A-4147-A177-3AD203B41FA5}">
                      <a16:colId xmlns:a16="http://schemas.microsoft.com/office/drawing/2014/main" val="3757496296"/>
                    </a:ext>
                  </a:extLst>
                </a:gridCol>
                <a:gridCol w="3967433">
                  <a:extLst>
                    <a:ext uri="{9D8B030D-6E8A-4147-A177-3AD203B41FA5}">
                      <a16:colId xmlns:a16="http://schemas.microsoft.com/office/drawing/2014/main" val="4133459189"/>
                    </a:ext>
                  </a:extLst>
                </a:gridCol>
              </a:tblGrid>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rPr>
                        <a:t>Consideration</a:t>
                      </a:r>
                      <a:endParaRPr dirty="0">
                        <a:solidFill>
                          <a:schemeClr val="tx1"/>
                        </a:solidFill>
                      </a:endParaRPr>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rPr>
                        <a:t>Paging</a:t>
                      </a:r>
                      <a:endParaRPr dirty="0">
                        <a:solidFill>
                          <a:schemeClr val="tx1"/>
                        </a:solidFill>
                      </a:endParaRPr>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rPr>
                        <a:t>Segmentation </a:t>
                      </a:r>
                      <a:endParaRPr dirty="0">
                        <a:solidFill>
                          <a:schemeClr val="tx1"/>
                        </a:solidFill>
                      </a:endParaRPr>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7292048"/>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Need the programmer be aware that this technique is being used?</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No</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Yes</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8938573"/>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How many linear address spaces are there? </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1</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Many</a:t>
                      </a:r>
                      <a:endParaRPr/>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511412"/>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Can the total address space exceed the size of physical memory? </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2308859"/>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Can procedures and data be distinguished and separately protected?</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No</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Yes</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6568830"/>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Can tables whose size fluctuates be accommodated easily?</a:t>
                      </a:r>
                      <a:endParaRPr/>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No</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3094931"/>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Is sharing of procedures between users facilitated?</a:t>
                      </a:r>
                      <a:endParaRPr/>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No</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Yes</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905005"/>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Why was this technique invented? </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To get a large linear address space without </a:t>
                      </a:r>
                      <a:endParaRPr dirty="0"/>
                    </a:p>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having to buy more physical memory </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To allow programs and data to be broken up into logically independent address spaces and to aid sharing and protection </a:t>
                      </a:r>
                      <a:endParaRPr dirty="0"/>
                    </a:p>
                  </a:txBody>
                  <a:tcPr marL="100018" marR="100018"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1189917"/>
                  </a:ext>
                </a:extLst>
              </a:tr>
            </a:tbl>
          </a:graphicData>
        </a:graphic>
      </p:graphicFrame>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3414659" y="5929904"/>
            <a:ext cx="5364020" cy="313350"/>
          </a:xfrm>
        </p:spPr>
        <p:txBody>
          <a:bodyPr wrap="square" lIns="0" tIns="18000" rIns="0" bIns="18000" anchor="ctr" anchorCtr="0">
            <a:spAutoFit/>
          </a:bodyPr>
          <a:lstStyle/>
          <a:p>
            <a:pPr marL="0" indent="0">
              <a:buNone/>
            </a:pPr>
            <a:r>
              <a:rPr lang="en-US" sz="1800" noProof="0" dirty="0"/>
              <a:t>Figure 3.32 Comparison of paging and segmentation</a:t>
            </a:r>
          </a:p>
        </p:txBody>
      </p:sp>
    </p:spTree>
    <p:extLst>
      <p:ext uri="{BB962C8B-B14F-4D97-AF65-F5344CB8AC3E}">
        <p14:creationId xmlns:p14="http://schemas.microsoft.com/office/powerpoint/2010/main" val="1173050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B5F2-00B8-C28F-C121-F65C1B797718}"/>
              </a:ext>
            </a:extLst>
          </p:cNvPr>
          <p:cNvSpPr>
            <a:spLocks noGrp="1"/>
          </p:cNvSpPr>
          <p:nvPr>
            <p:ph type="title"/>
          </p:nvPr>
        </p:nvSpPr>
        <p:spPr>
          <a:xfrm>
            <a:off x="554725" y="290606"/>
            <a:ext cx="11157849" cy="559572"/>
          </a:xfrm>
        </p:spPr>
        <p:txBody>
          <a:bodyPr wrap="square" lIns="0" tIns="18000" rIns="0" bIns="18000" anchor="ctr" anchorCtr="0">
            <a:spAutoFit/>
          </a:bodyPr>
          <a:lstStyle/>
          <a:p>
            <a:r>
              <a:rPr lang="en-US" sz="3400" noProof="0" dirty="0"/>
              <a:t>Summary</a:t>
            </a:r>
          </a:p>
        </p:txBody>
      </p:sp>
      <p:sp>
        <p:nvSpPr>
          <p:cNvPr id="3" name="Content Placeholder 2">
            <a:extLst>
              <a:ext uri="{FF2B5EF4-FFF2-40B4-BE49-F238E27FC236}">
                <a16:creationId xmlns:a16="http://schemas.microsoft.com/office/drawing/2014/main" id="{E9EFCD80-26CC-C88C-195D-E67CE7DEED85}"/>
              </a:ext>
            </a:extLst>
          </p:cNvPr>
          <p:cNvSpPr>
            <a:spLocks noGrp="1"/>
          </p:cNvSpPr>
          <p:nvPr>
            <p:ph sz="quarter" idx="13"/>
          </p:nvPr>
        </p:nvSpPr>
        <p:spPr>
          <a:xfrm>
            <a:off x="552483" y="988630"/>
            <a:ext cx="11151062" cy="4252890"/>
          </a:xfrm>
        </p:spPr>
        <p:txBody>
          <a:bodyPr wrap="square" lIns="0" tIns="18000" rIns="0" bIns="18000" anchor="ctr" anchorCtr="0">
            <a:spAutoFit/>
          </a:bodyPr>
          <a:lstStyle/>
          <a:p>
            <a:pPr marL="0" indent="0">
              <a:spcBef>
                <a:spcPts val="600"/>
              </a:spcBef>
              <a:buNone/>
            </a:pPr>
            <a:r>
              <a:rPr lang="en-US" sz="2600" noProof="0" dirty="0"/>
              <a:t>In this chapter, we looked at memory management (</a:t>
            </a:r>
            <a:r>
              <a:rPr lang="en-US" sz="2600" spc="-300" noProof="0" dirty="0"/>
              <a:t>M </a:t>
            </a:r>
            <a:r>
              <a:rPr lang="en-US" sz="2600" noProof="0" dirty="0"/>
              <a:t>M) in detail</a:t>
            </a:r>
          </a:p>
          <a:p>
            <a:pPr marL="0" indent="0">
              <a:spcBef>
                <a:spcPts val="600"/>
              </a:spcBef>
              <a:buNone/>
            </a:pPr>
            <a:r>
              <a:rPr lang="en-US" sz="2600" noProof="0" dirty="0"/>
              <a:t>We discussed many core concepts:</a:t>
            </a:r>
          </a:p>
          <a:p>
            <a:pPr marL="342900" indent="-342900">
              <a:spcBef>
                <a:spcPts val="600"/>
              </a:spcBef>
            </a:pPr>
            <a:r>
              <a:rPr lang="en-US" sz="2600" noProof="0" dirty="0"/>
              <a:t>Memory abstractions</a:t>
            </a:r>
          </a:p>
          <a:p>
            <a:pPr marL="342900" indent="-342900">
              <a:spcBef>
                <a:spcPts val="600"/>
              </a:spcBef>
            </a:pPr>
            <a:r>
              <a:rPr lang="en-US" sz="2600" noProof="0" dirty="0"/>
              <a:t>Virtual memory</a:t>
            </a:r>
          </a:p>
          <a:p>
            <a:pPr marL="342900" indent="-342900">
              <a:spcBef>
                <a:spcPts val="600"/>
              </a:spcBef>
            </a:pPr>
            <a:r>
              <a:rPr lang="en-US" sz="2600" noProof="0" dirty="0"/>
              <a:t>Memory allocators</a:t>
            </a:r>
          </a:p>
          <a:p>
            <a:pPr marL="342900" indent="-342900">
              <a:spcBef>
                <a:spcPts val="600"/>
              </a:spcBef>
            </a:pPr>
            <a:r>
              <a:rPr lang="en-US" sz="2600" noProof="0" dirty="0"/>
              <a:t>Paging</a:t>
            </a:r>
          </a:p>
          <a:p>
            <a:pPr marL="342900" indent="-342900">
              <a:spcBef>
                <a:spcPts val="600"/>
              </a:spcBef>
            </a:pPr>
            <a:r>
              <a:rPr lang="en-US" sz="2600" noProof="0" dirty="0"/>
              <a:t>Page replacement</a:t>
            </a:r>
          </a:p>
          <a:p>
            <a:pPr marL="342900" indent="-342900">
              <a:spcBef>
                <a:spcPts val="600"/>
              </a:spcBef>
            </a:pPr>
            <a:r>
              <a:rPr lang="en-US" sz="2600" noProof="0" dirty="0"/>
              <a:t>Segmentation</a:t>
            </a:r>
          </a:p>
          <a:p>
            <a:pPr marL="342900" indent="-342900">
              <a:spcBef>
                <a:spcPts val="600"/>
              </a:spcBef>
            </a:pPr>
            <a:r>
              <a:rPr lang="en-US" sz="2600" noProof="0" dirty="0"/>
              <a:t>Design issues</a:t>
            </a:r>
          </a:p>
        </p:txBody>
      </p:sp>
      <p:sp>
        <p:nvSpPr>
          <p:cNvPr id="6" name="Content Placeholder 5">
            <a:extLst>
              <a:ext uri="{FF2B5EF4-FFF2-40B4-BE49-F238E27FC236}">
                <a16:creationId xmlns:a16="http://schemas.microsoft.com/office/drawing/2014/main" id="{1FC37819-986B-0B5F-F5C2-A0EC3E39448D}"/>
              </a:ext>
            </a:extLst>
          </p:cNvPr>
          <p:cNvSpPr>
            <a:spLocks noGrp="1"/>
          </p:cNvSpPr>
          <p:nvPr>
            <p:ph sz="quarter" idx="16"/>
          </p:nvPr>
        </p:nvSpPr>
        <p:spPr>
          <a:xfrm>
            <a:off x="551131" y="5437865"/>
            <a:ext cx="11172751" cy="913515"/>
          </a:xfrm>
        </p:spPr>
        <p:txBody>
          <a:bodyPr wrap="square" lIns="0" tIns="18000" rIns="0" bIns="18000" anchor="ctr" anchorCtr="0">
            <a:spAutoFit/>
          </a:bodyPr>
          <a:lstStyle/>
          <a:p>
            <a:pPr marL="0" indent="0">
              <a:spcBef>
                <a:spcPts val="600"/>
              </a:spcBef>
              <a:buNone/>
            </a:pPr>
            <a:r>
              <a:rPr lang="en-US" sz="2600" noProof="0" dirty="0"/>
              <a:t>On modern systems memory management can be very complicated</a:t>
            </a:r>
          </a:p>
          <a:p>
            <a:pPr marL="0" indent="0">
              <a:spcBef>
                <a:spcPts val="600"/>
              </a:spcBef>
              <a:buNone/>
            </a:pPr>
            <a:r>
              <a:rPr lang="en-US" sz="2600" noProof="0" dirty="0"/>
              <a:t>Next, we will look at another core component: file systems!</a:t>
            </a:r>
          </a:p>
        </p:txBody>
      </p:sp>
    </p:spTree>
    <p:extLst>
      <p:ext uri="{BB962C8B-B14F-4D97-AF65-F5344CB8AC3E}">
        <p14:creationId xmlns:p14="http://schemas.microsoft.com/office/powerpoint/2010/main" val="29750743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557436" y="271848"/>
            <a:ext cx="11155139" cy="590349"/>
          </a:xfrm>
        </p:spPr>
        <p:txBody>
          <a:bodyPr wrap="square" lIns="0" tIns="18000" rIns="0" bIns="18000" rtlCol="0" anchor="ctr" anchorCtr="0">
            <a:spAutoFit/>
          </a:bodyPr>
          <a:lstStyle/>
          <a:p>
            <a:pPr>
              <a:defRPr/>
            </a:pPr>
            <a:r>
              <a:rPr lang="en-US" sz="3600" noProof="0" dirty="0">
                <a:latin typeface="+mj-lt"/>
              </a:rPr>
              <a:t>Copyright</a:t>
            </a:r>
            <a:endParaRPr lang="en-US" sz="3600" b="0" noProof="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546102" y="2755661"/>
            <a:ext cx="1261632"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1993900" y="1917218"/>
            <a:ext cx="6729728" cy="3262432"/>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noProof="0"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975" y="225581"/>
            <a:ext cx="11150600" cy="590349"/>
          </a:xfrm>
        </p:spPr>
        <p:txBody>
          <a:bodyPr wrap="square" lIns="0" tIns="18000" rIns="0" bIns="18000" anchor="ctr" anchorCtr="0">
            <a:spAutoFit/>
          </a:bodyPr>
          <a:lstStyle/>
          <a:p>
            <a:r>
              <a:rPr lang="en-US" sz="3400" noProof="0" dirty="0"/>
              <a:t>Memory Management: Bitmaps </a:t>
            </a:r>
            <a:r>
              <a:rPr lang="en-US" noProof="0" dirty="0"/>
              <a:t>v</a:t>
            </a:r>
            <a:r>
              <a:rPr lang="en-US" sz="100" noProof="0" dirty="0"/>
              <a:t>ersu</a:t>
            </a:r>
            <a:r>
              <a:rPr lang="en-US" noProof="0" dirty="0"/>
              <a:t>s</a:t>
            </a:r>
            <a:r>
              <a:rPr lang="en-US" sz="3400" noProof="0" dirty="0"/>
              <a:t> Linked Lists</a:t>
            </a:r>
          </a:p>
        </p:txBody>
      </p:sp>
      <p:pic>
        <p:nvPicPr>
          <p:cNvPr id="5" name="Picture 4" descr="A three-part illustration of bitmaps versus linked lists memory management.&#10;Long description is available in notes, press F6">
            <a:extLst>
              <a:ext uri="{FF2B5EF4-FFF2-40B4-BE49-F238E27FC236}">
                <a16:creationId xmlns:a16="http://schemas.microsoft.com/office/drawing/2014/main" id="{5A0C12B4-ABF1-DABB-9C98-3EC535D2C3A4}"/>
              </a:ext>
            </a:extLst>
          </p:cNvPr>
          <p:cNvPicPr>
            <a:picLocks noChangeAspect="1"/>
          </p:cNvPicPr>
          <p:nvPr/>
        </p:nvPicPr>
        <p:blipFill>
          <a:blip r:embed="rId3"/>
          <a:stretch>
            <a:fillRect/>
          </a:stretch>
        </p:blipFill>
        <p:spPr>
          <a:xfrm>
            <a:off x="1045668" y="1276225"/>
            <a:ext cx="10100664" cy="2724399"/>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975" y="4354221"/>
            <a:ext cx="11150600" cy="1990733"/>
          </a:xfrm>
        </p:spPr>
        <p:txBody>
          <a:bodyPr wrap="square" lIns="0" tIns="18000" rIns="0" bIns="18000" anchor="ctr" anchorCtr="0">
            <a:spAutoFit/>
          </a:bodyPr>
          <a:lstStyle/>
          <a:p>
            <a:pPr marL="342900" indent="-342900">
              <a:spcBef>
                <a:spcPts val="600"/>
              </a:spcBef>
            </a:pPr>
            <a:r>
              <a:rPr lang="en-US" sz="2800" b="1" noProof="0" dirty="0">
                <a:solidFill>
                  <a:srgbClr val="000000"/>
                </a:solidFill>
                <a:latin typeface="Arial" panose="020B0604020202020204" pitchFamily="34" charset="0"/>
              </a:rPr>
              <a:t>Bitmap</a:t>
            </a:r>
            <a:r>
              <a:rPr lang="en-US" sz="2800" noProof="0" dirty="0">
                <a:solidFill>
                  <a:srgbClr val="000000"/>
                </a:solidFill>
                <a:latin typeface="Arial" panose="020B0604020202020204" pitchFamily="34" charset="0"/>
              </a:rPr>
              <a:t>: finding holes requires (slow) scanning</a:t>
            </a:r>
          </a:p>
          <a:p>
            <a:pPr marL="342900" indent="-342900">
              <a:spcBef>
                <a:spcPts val="600"/>
              </a:spcBef>
            </a:pPr>
            <a:r>
              <a:rPr lang="en-US" sz="2800" b="1" noProof="0" dirty="0">
                <a:solidFill>
                  <a:srgbClr val="000000"/>
                </a:solidFill>
                <a:latin typeface="Arial" panose="020B0604020202020204" pitchFamily="34" charset="0"/>
              </a:rPr>
              <a:t>List</a:t>
            </a:r>
            <a:r>
              <a:rPr lang="en-US" sz="2800" noProof="0" dirty="0">
                <a:solidFill>
                  <a:srgbClr val="000000"/>
                </a:solidFill>
                <a:latin typeface="Arial" panose="020B0604020202020204" pitchFamily="34" charset="0"/>
              </a:rPr>
              <a:t>: common</a:t>
            </a:r>
            <a:r>
              <a:rPr lang="en-US" sz="2400" noProof="0" dirty="0">
                <a:solidFill>
                  <a:srgbClr val="000000"/>
                </a:solidFill>
                <a:latin typeface="Arial" panose="020B0604020202020204" pitchFamily="34" charset="0"/>
              </a:rPr>
              <a:t> v</a:t>
            </a:r>
            <a:r>
              <a:rPr lang="en-US" sz="100" noProof="0" dirty="0">
                <a:solidFill>
                  <a:srgbClr val="000000"/>
                </a:solidFill>
                <a:latin typeface="Arial" panose="020B0604020202020204" pitchFamily="34" charset="0"/>
              </a:rPr>
              <a:t>ersu</a:t>
            </a:r>
            <a:r>
              <a:rPr lang="en-US" sz="2400" noProof="0" dirty="0">
                <a:solidFill>
                  <a:srgbClr val="000000"/>
                </a:solidFill>
                <a:latin typeface="Arial" panose="020B0604020202020204" pitchFamily="34" charset="0"/>
              </a:rPr>
              <a:t>s. </a:t>
            </a:r>
            <a:r>
              <a:rPr lang="en-US" sz="2800" noProof="0" dirty="0">
                <a:solidFill>
                  <a:srgbClr val="000000"/>
                </a:solidFill>
                <a:latin typeface="Arial" panose="020B0604020202020204" pitchFamily="34" charset="0"/>
              </a:rPr>
              <a:t>separate process/hole lists</a:t>
            </a:r>
          </a:p>
          <a:p>
            <a:pPr marL="829818" lvl="1" indent="-342900"/>
            <a:r>
              <a:rPr lang="en-US" sz="2800" noProof="0" dirty="0">
                <a:solidFill>
                  <a:srgbClr val="000000"/>
                </a:solidFill>
                <a:latin typeface="Arial" panose="020B0604020202020204" pitchFamily="34" charset="0"/>
              </a:rPr>
              <a:t>Slow allocation</a:t>
            </a:r>
            <a:r>
              <a:rPr lang="en-US" sz="2400" noProof="0" dirty="0">
                <a:solidFill>
                  <a:srgbClr val="000000"/>
                </a:solidFill>
                <a:latin typeface="Arial" panose="020B0604020202020204" pitchFamily="34" charset="0"/>
              </a:rPr>
              <a:t> v</a:t>
            </a:r>
            <a:r>
              <a:rPr lang="en-US" sz="100" noProof="0" dirty="0">
                <a:solidFill>
                  <a:srgbClr val="000000"/>
                </a:solidFill>
                <a:latin typeface="Arial" panose="020B0604020202020204" pitchFamily="34" charset="0"/>
              </a:rPr>
              <a:t>ersu</a:t>
            </a:r>
            <a:r>
              <a:rPr lang="en-US" sz="2400" noProof="0" dirty="0">
                <a:solidFill>
                  <a:srgbClr val="000000"/>
                </a:solidFill>
                <a:latin typeface="Arial" panose="020B0604020202020204" pitchFamily="34" charset="0"/>
              </a:rPr>
              <a:t>s. </a:t>
            </a:r>
            <a:r>
              <a:rPr lang="en-US" sz="2800" noProof="0" dirty="0">
                <a:solidFill>
                  <a:srgbClr val="000000"/>
                </a:solidFill>
                <a:latin typeface="Arial" panose="020B0604020202020204" pitchFamily="34" charset="0"/>
              </a:rPr>
              <a:t>slow deallocation</a:t>
            </a:r>
          </a:p>
          <a:p>
            <a:pPr marL="829818" lvl="1" indent="-342900"/>
            <a:r>
              <a:rPr lang="en-US" sz="2800" noProof="0" dirty="0">
                <a:solidFill>
                  <a:srgbClr val="000000"/>
                </a:solidFill>
                <a:latin typeface="Arial" panose="020B0604020202020204" pitchFamily="34" charset="0"/>
              </a:rPr>
              <a:t>Holes sorted by address for fast coalescing</a:t>
            </a:r>
            <a:endParaRPr lang="en-US" sz="2400" noProof="0" dirty="0">
              <a:solidFill>
                <a:srgbClr val="000000"/>
              </a:solidFill>
              <a:latin typeface="Arial" panose="020B0604020202020204" pitchFamily="34" charset="0"/>
            </a:endParaRPr>
          </a:p>
        </p:txBody>
      </p:sp>
    </p:spTree>
    <p:extLst>
      <p:ext uri="{BB962C8B-B14F-4D97-AF65-F5344CB8AC3E}">
        <p14:creationId xmlns:p14="http://schemas.microsoft.com/office/powerpoint/2010/main" val="3980956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FDAB-BC4F-A4A7-05D5-56BDD1C18B72}"/>
              </a:ext>
            </a:extLst>
          </p:cNvPr>
          <p:cNvSpPr>
            <a:spLocks noGrp="1"/>
          </p:cNvSpPr>
          <p:nvPr>
            <p:ph type="title"/>
          </p:nvPr>
        </p:nvSpPr>
        <p:spPr>
          <a:xfrm>
            <a:off x="561974" y="253893"/>
            <a:ext cx="11150599" cy="559572"/>
          </a:xfrm>
        </p:spPr>
        <p:txBody>
          <a:bodyPr wrap="square" lIns="0" tIns="18000" rIns="0" bIns="18000" anchor="ctr" anchorCtr="0">
            <a:spAutoFit/>
          </a:bodyPr>
          <a:lstStyle/>
          <a:p>
            <a:r>
              <a:rPr lang="en-US" sz="3400" noProof="0" dirty="0"/>
              <a:t>Memory Management with Linked Lists</a:t>
            </a:r>
          </a:p>
        </p:txBody>
      </p:sp>
      <p:pic>
        <p:nvPicPr>
          <p:cNvPr id="12" name="Picture 11" descr="The figure illustrates the four neighbor combinations for the terminating process, X.&#10;Long description is available in note, press F6">
            <a:extLst>
              <a:ext uri="{FF2B5EF4-FFF2-40B4-BE49-F238E27FC236}">
                <a16:creationId xmlns:a16="http://schemas.microsoft.com/office/drawing/2014/main" id="{3F7778FC-A4FC-76AD-E660-E9E5AA0908B9}"/>
              </a:ext>
            </a:extLst>
          </p:cNvPr>
          <p:cNvPicPr>
            <a:picLocks noChangeAspect="1"/>
          </p:cNvPicPr>
          <p:nvPr/>
        </p:nvPicPr>
        <p:blipFill>
          <a:blip r:embed="rId3"/>
          <a:stretch>
            <a:fillRect/>
          </a:stretch>
        </p:blipFill>
        <p:spPr>
          <a:xfrm>
            <a:off x="3241855" y="1198680"/>
            <a:ext cx="5708293" cy="2325602"/>
          </a:xfrm>
          <a:prstGeom prst="rect">
            <a:avLst/>
          </a:prstGeom>
        </p:spPr>
      </p:pic>
      <p:sp>
        <p:nvSpPr>
          <p:cNvPr id="3" name="Content Placeholder 2">
            <a:extLst>
              <a:ext uri="{FF2B5EF4-FFF2-40B4-BE49-F238E27FC236}">
                <a16:creationId xmlns:a16="http://schemas.microsoft.com/office/drawing/2014/main" id="{0F1AD632-8326-F4A7-66D2-67CE872A902F}"/>
              </a:ext>
            </a:extLst>
          </p:cNvPr>
          <p:cNvSpPr>
            <a:spLocks noGrp="1"/>
          </p:cNvSpPr>
          <p:nvPr>
            <p:ph sz="quarter" idx="13"/>
          </p:nvPr>
        </p:nvSpPr>
        <p:spPr>
          <a:xfrm>
            <a:off x="2605134" y="3778409"/>
            <a:ext cx="7063380" cy="313350"/>
          </a:xfrm>
        </p:spPr>
        <p:txBody>
          <a:bodyPr wrap="square" lIns="0" tIns="18000" rIns="0" bIns="18000" anchor="ctr" anchorCtr="0">
            <a:spAutoFit/>
          </a:bodyPr>
          <a:lstStyle/>
          <a:p>
            <a:pPr marL="0" indent="0">
              <a:buNone/>
            </a:pPr>
            <a:r>
              <a:rPr lang="en-US" sz="1800" noProof="0" dirty="0"/>
              <a:t>Figure 3.7 Four neighbor combinations for the terminating process, </a:t>
            </a:r>
            <a:r>
              <a:rPr lang="en-US" sz="1800" b="1" noProof="0" dirty="0"/>
              <a:t>X</a:t>
            </a:r>
            <a:r>
              <a:rPr lang="en-US" sz="1800" noProof="0" dirty="0"/>
              <a:t>.</a:t>
            </a:r>
          </a:p>
        </p:txBody>
      </p:sp>
      <p:sp>
        <p:nvSpPr>
          <p:cNvPr id="4" name="Content Placeholder 3">
            <a:extLst>
              <a:ext uri="{FF2B5EF4-FFF2-40B4-BE49-F238E27FC236}">
                <a16:creationId xmlns:a16="http://schemas.microsoft.com/office/drawing/2014/main" id="{695D3EAD-C2D4-D931-B986-E976AEF554B3}"/>
              </a:ext>
            </a:extLst>
          </p:cNvPr>
          <p:cNvSpPr>
            <a:spLocks noGrp="1"/>
          </p:cNvSpPr>
          <p:nvPr>
            <p:ph sz="quarter" idx="14"/>
          </p:nvPr>
        </p:nvSpPr>
        <p:spPr>
          <a:xfrm>
            <a:off x="561974" y="4358377"/>
            <a:ext cx="6467475" cy="467239"/>
          </a:xfrm>
        </p:spPr>
        <p:txBody>
          <a:bodyPr wrap="square" lIns="0" tIns="18000" rIns="0" bIns="18000" anchor="ctr" anchorCtr="0">
            <a:spAutoFit/>
          </a:bodyPr>
          <a:lstStyle/>
          <a:p>
            <a:pPr marL="101600" indent="-101600">
              <a:buNone/>
            </a:pPr>
            <a:r>
              <a:rPr lang="en-US" sz="2800" noProof="0" dirty="0"/>
              <a:t>In practice, a doubly linked is often used</a:t>
            </a:r>
          </a:p>
        </p:txBody>
      </p:sp>
      <p:graphicFrame>
        <p:nvGraphicFramePr>
          <p:cNvPr id="10" name="Object 9" descr="Implies.">
            <a:extLst>
              <a:ext uri="{FF2B5EF4-FFF2-40B4-BE49-F238E27FC236}">
                <a16:creationId xmlns:a16="http://schemas.microsoft.com/office/drawing/2014/main" id="{C93BD838-5A3E-0767-6C1E-AE0CF130DF5A}"/>
              </a:ext>
            </a:extLst>
          </p:cNvPr>
          <p:cNvGraphicFramePr>
            <a:graphicFrameLocks noChangeAspect="1"/>
          </p:cNvGraphicFramePr>
          <p:nvPr>
            <p:extLst>
              <p:ext uri="{D42A27DB-BD31-4B8C-83A1-F6EECF244321}">
                <p14:modId xmlns:p14="http://schemas.microsoft.com/office/powerpoint/2010/main" val="2087844921"/>
              </p:ext>
            </p:extLst>
          </p:nvPr>
        </p:nvGraphicFramePr>
        <p:xfrm>
          <a:off x="7140308" y="4444663"/>
          <a:ext cx="411162" cy="327025"/>
        </p:xfrm>
        <a:graphic>
          <a:graphicData uri="http://schemas.openxmlformats.org/presentationml/2006/ole">
            <mc:AlternateContent xmlns:mc="http://schemas.openxmlformats.org/markup-compatibility/2006">
              <mc:Choice xmlns:v="urn:schemas-microsoft-com:vml" Requires="v">
                <p:oleObj name="Equation" r:id="rId4" imgW="190440" imgH="152280" progId="Equation.DSMT4">
                  <p:embed/>
                </p:oleObj>
              </mc:Choice>
              <mc:Fallback>
                <p:oleObj name="Equation" r:id="rId4" imgW="190440" imgH="152280" progId="Equation.DSMT4">
                  <p:embed/>
                  <p:pic>
                    <p:nvPicPr>
                      <p:cNvPr id="10" name="Object 9" descr="open parenthesis 80 kilometers per second close parenthesis multiplied by open parenthesis 5 millimeters close parenthesis squared,">
                        <a:extLst>
                          <a:ext uri="{FF2B5EF4-FFF2-40B4-BE49-F238E27FC236}">
                            <a16:creationId xmlns:a16="http://schemas.microsoft.com/office/drawing/2014/main" id="{C93BD838-5A3E-0767-6C1E-AE0CF130DF5A}"/>
                          </a:ext>
                        </a:extLst>
                      </p:cNvPr>
                      <p:cNvPicPr/>
                      <p:nvPr/>
                    </p:nvPicPr>
                    <p:blipFill>
                      <a:blip r:embed="rId5"/>
                      <a:stretch>
                        <a:fillRect/>
                      </a:stretch>
                    </p:blipFill>
                    <p:spPr>
                      <a:xfrm>
                        <a:off x="7140308" y="4444663"/>
                        <a:ext cx="411162" cy="32702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1D9C8C6-7441-8F2B-0D90-7BED2B8DCA2E}"/>
              </a:ext>
            </a:extLst>
          </p:cNvPr>
          <p:cNvSpPr>
            <a:spLocks noGrp="1"/>
          </p:cNvSpPr>
          <p:nvPr>
            <p:ph sz="quarter" idx="15"/>
          </p:nvPr>
        </p:nvSpPr>
        <p:spPr>
          <a:xfrm>
            <a:off x="7673279" y="4359332"/>
            <a:ext cx="3147121" cy="467239"/>
          </a:xfrm>
        </p:spPr>
        <p:txBody>
          <a:bodyPr wrap="square" lIns="0" tIns="18000" rIns="0" bIns="18000" anchor="ctr" anchorCtr="0">
            <a:spAutoFit/>
          </a:bodyPr>
          <a:lstStyle/>
          <a:p>
            <a:pPr marL="101600" indent="-101600">
              <a:buNone/>
            </a:pPr>
            <a:r>
              <a:rPr lang="en-US" sz="2800" noProof="0" dirty="0"/>
              <a:t>makes freeing easy</a:t>
            </a:r>
          </a:p>
        </p:txBody>
      </p:sp>
      <p:sp>
        <p:nvSpPr>
          <p:cNvPr id="7" name="Content Placeholder 6">
            <a:extLst>
              <a:ext uri="{FF2B5EF4-FFF2-40B4-BE49-F238E27FC236}">
                <a16:creationId xmlns:a16="http://schemas.microsoft.com/office/drawing/2014/main" id="{E3D2033E-3721-184F-770E-6328DBCF6DF6}"/>
              </a:ext>
            </a:extLst>
          </p:cNvPr>
          <p:cNvSpPr>
            <a:spLocks noGrp="1"/>
          </p:cNvSpPr>
          <p:nvPr>
            <p:ph sz="quarter" idx="17"/>
          </p:nvPr>
        </p:nvSpPr>
        <p:spPr>
          <a:xfrm>
            <a:off x="561975" y="5048908"/>
            <a:ext cx="11150598" cy="975070"/>
          </a:xfrm>
        </p:spPr>
        <p:txBody>
          <a:bodyPr wrap="square" lIns="0" tIns="18000" rIns="0" bIns="18000" anchor="ctr" anchorCtr="0">
            <a:spAutoFit/>
          </a:bodyPr>
          <a:lstStyle/>
          <a:p>
            <a:pPr marL="342900" indent="-342900">
              <a:spcBef>
                <a:spcPts val="600"/>
              </a:spcBef>
            </a:pPr>
            <a:r>
              <a:rPr lang="en-US" sz="2800" noProof="0" dirty="0"/>
              <a:t>Can easily check if previous free</a:t>
            </a:r>
          </a:p>
          <a:p>
            <a:pPr marL="342900" indent="-342900">
              <a:spcBef>
                <a:spcPts val="600"/>
              </a:spcBef>
            </a:pPr>
            <a:r>
              <a:rPr lang="en-US" sz="2800" noProof="0" dirty="0"/>
              <a:t>Can easily adjust the pointers</a:t>
            </a:r>
          </a:p>
        </p:txBody>
      </p:sp>
    </p:spTree>
    <p:extLst>
      <p:ext uri="{BB962C8B-B14F-4D97-AF65-F5344CB8AC3E}">
        <p14:creationId xmlns:p14="http://schemas.microsoft.com/office/powerpoint/2010/main" val="1431516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58222"/>
            <a:ext cx="11151499" cy="559572"/>
          </a:xfrm>
        </p:spPr>
        <p:txBody>
          <a:bodyPr wrap="square" lIns="0" tIns="18000" rIns="0" bIns="18000" anchor="ctr" anchorCtr="0">
            <a:spAutoFit/>
          </a:bodyPr>
          <a:lstStyle/>
          <a:p>
            <a:r>
              <a:rPr lang="en-US" sz="3400" noProof="0" dirty="0"/>
              <a:t>Memory Allocation Schemes</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075" y="943645"/>
            <a:ext cx="7535175" cy="5401923"/>
          </a:xfrm>
        </p:spPr>
        <p:txBody>
          <a:bodyPr wrap="square" lIns="0" tIns="18000" rIns="0" bIns="18000" anchor="ctr" anchorCtr="0">
            <a:spAutoFit/>
          </a:bodyPr>
          <a:lstStyle/>
          <a:p>
            <a:pPr marL="342900" indent="-342900">
              <a:spcBef>
                <a:spcPts val="400"/>
              </a:spcBef>
            </a:pPr>
            <a:r>
              <a:rPr lang="en-US" sz="2600" b="1" noProof="0" dirty="0">
                <a:solidFill>
                  <a:srgbClr val="000000"/>
                </a:solidFill>
                <a:latin typeface="Arial" panose="020B0604020202020204" pitchFamily="34" charset="0"/>
              </a:rPr>
              <a:t>First Fit</a:t>
            </a:r>
            <a:r>
              <a:rPr lang="en-US" sz="2600" noProof="0" dirty="0">
                <a:solidFill>
                  <a:srgbClr val="000000"/>
                </a:solidFill>
                <a:latin typeface="Arial" panose="020B0604020202020204" pitchFamily="34" charset="0"/>
              </a:rPr>
              <a:t>: Take first fitting hole (</a:t>
            </a:r>
            <a:r>
              <a:rPr lang="en-US" sz="2600" spc="-350" noProof="0" dirty="0">
                <a:solidFill>
                  <a:srgbClr val="000000"/>
                </a:solidFill>
                <a:latin typeface="Arial" panose="020B0604020202020204" pitchFamily="34" charset="0"/>
              </a:rPr>
              <a:t>M I N I </a:t>
            </a:r>
            <a:r>
              <a:rPr lang="en-US" sz="2600" noProof="0" dirty="0">
                <a:solidFill>
                  <a:srgbClr val="000000"/>
                </a:solidFill>
                <a:latin typeface="Arial" panose="020B0604020202020204" pitchFamily="34" charset="0"/>
              </a:rPr>
              <a:t>X 3)</a:t>
            </a:r>
          </a:p>
          <a:p>
            <a:pPr marL="829818" lvl="1" indent="-342900">
              <a:spcBef>
                <a:spcPts val="400"/>
              </a:spcBef>
            </a:pPr>
            <a:r>
              <a:rPr lang="en-US" sz="2600" noProof="0" dirty="0">
                <a:solidFill>
                  <a:srgbClr val="000000"/>
                </a:solidFill>
                <a:latin typeface="Arial" panose="020B0604020202020204" pitchFamily="34" charset="0"/>
              </a:rPr>
              <a:t>Simplest option</a:t>
            </a:r>
          </a:p>
          <a:p>
            <a:pPr marL="342900" indent="-342900">
              <a:spcBef>
                <a:spcPts val="400"/>
              </a:spcBef>
            </a:pPr>
            <a:r>
              <a:rPr lang="en-US" sz="2600" b="1" noProof="0" dirty="0">
                <a:solidFill>
                  <a:srgbClr val="000000"/>
                </a:solidFill>
                <a:latin typeface="Arial" panose="020B0604020202020204" pitchFamily="34" charset="0"/>
              </a:rPr>
              <a:t>Next Fit</a:t>
            </a:r>
            <a:r>
              <a:rPr lang="en-US" sz="2600" noProof="0" dirty="0">
                <a:solidFill>
                  <a:srgbClr val="000000"/>
                </a:solidFill>
                <a:latin typeface="Arial" panose="020B0604020202020204" pitchFamily="34" charset="0"/>
              </a:rPr>
              <a:t>: Take next fitting hole</a:t>
            </a:r>
          </a:p>
          <a:p>
            <a:pPr marL="829818" lvl="1" indent="-342900">
              <a:spcBef>
                <a:spcPts val="400"/>
              </a:spcBef>
            </a:pPr>
            <a:r>
              <a:rPr lang="en-US" sz="2600" noProof="0" dirty="0">
                <a:solidFill>
                  <a:srgbClr val="000000"/>
                </a:solidFill>
                <a:latin typeface="Arial" panose="020B0604020202020204" pitchFamily="34" charset="0"/>
              </a:rPr>
              <a:t>Slower than first fit in practice</a:t>
            </a:r>
          </a:p>
          <a:p>
            <a:pPr marL="342900" indent="-342900">
              <a:spcBef>
                <a:spcPts val="400"/>
              </a:spcBef>
            </a:pPr>
            <a:r>
              <a:rPr lang="en-US" sz="2600" b="1" noProof="0" dirty="0">
                <a:solidFill>
                  <a:srgbClr val="000000"/>
                </a:solidFill>
                <a:latin typeface="Arial" panose="020B0604020202020204" pitchFamily="34" charset="0"/>
              </a:rPr>
              <a:t>Best Fit</a:t>
            </a:r>
            <a:r>
              <a:rPr lang="en-US" sz="2600" noProof="0" dirty="0">
                <a:solidFill>
                  <a:srgbClr val="000000"/>
                </a:solidFill>
                <a:latin typeface="Arial" panose="020B0604020202020204" pitchFamily="34" charset="0"/>
              </a:rPr>
              <a:t>: Take best fitting hole</a:t>
            </a:r>
          </a:p>
          <a:p>
            <a:pPr marL="829818" lvl="1" indent="-342900">
              <a:spcBef>
                <a:spcPts val="400"/>
              </a:spcBef>
            </a:pPr>
            <a:r>
              <a:rPr lang="en-US" sz="2600" noProof="0" dirty="0">
                <a:solidFill>
                  <a:srgbClr val="000000"/>
                </a:solidFill>
                <a:latin typeface="Arial" panose="020B0604020202020204" pitchFamily="34" charset="0"/>
              </a:rPr>
              <a:t>Prone to fragmentation</a:t>
            </a:r>
          </a:p>
          <a:p>
            <a:pPr marL="342900" indent="-342900">
              <a:spcBef>
                <a:spcPts val="400"/>
              </a:spcBef>
            </a:pPr>
            <a:r>
              <a:rPr lang="en-US" sz="2600" b="1" noProof="0" dirty="0">
                <a:solidFill>
                  <a:srgbClr val="000000"/>
                </a:solidFill>
                <a:latin typeface="Arial" panose="020B0604020202020204" pitchFamily="34" charset="0"/>
              </a:rPr>
              <a:t>Worst Fit</a:t>
            </a:r>
            <a:r>
              <a:rPr lang="en-US" sz="2600" noProof="0" dirty="0">
                <a:solidFill>
                  <a:srgbClr val="000000"/>
                </a:solidFill>
                <a:latin typeface="Arial" panose="020B0604020202020204" pitchFamily="34" charset="0"/>
              </a:rPr>
              <a:t>: Take worst fitting hole</a:t>
            </a:r>
          </a:p>
          <a:p>
            <a:pPr marL="829818" lvl="1" indent="-342900">
              <a:spcBef>
                <a:spcPts val="400"/>
              </a:spcBef>
            </a:pPr>
            <a:r>
              <a:rPr lang="en-US" sz="2600" noProof="0" dirty="0">
                <a:solidFill>
                  <a:srgbClr val="000000"/>
                </a:solidFill>
                <a:latin typeface="Arial" panose="020B0604020202020204" pitchFamily="34" charset="0"/>
              </a:rPr>
              <a:t>Poor performance in practice</a:t>
            </a:r>
          </a:p>
          <a:p>
            <a:pPr marL="342900" indent="-342900">
              <a:spcBef>
                <a:spcPts val="400"/>
              </a:spcBef>
            </a:pPr>
            <a:r>
              <a:rPr lang="en-US" sz="2600" b="1" noProof="0" dirty="0">
                <a:solidFill>
                  <a:srgbClr val="000000"/>
                </a:solidFill>
                <a:latin typeface="Arial" panose="020B0604020202020204" pitchFamily="34" charset="0"/>
              </a:rPr>
              <a:t>Quick Fit</a:t>
            </a:r>
            <a:r>
              <a:rPr lang="en-US" sz="2600" noProof="0" dirty="0">
                <a:solidFill>
                  <a:srgbClr val="000000"/>
                </a:solidFill>
                <a:latin typeface="Arial" panose="020B0604020202020204" pitchFamily="34" charset="0"/>
              </a:rPr>
              <a:t>: Keep holes of different sizes</a:t>
            </a:r>
          </a:p>
          <a:p>
            <a:pPr marL="829818" lvl="1" indent="-342900">
              <a:spcBef>
                <a:spcPts val="400"/>
              </a:spcBef>
            </a:pPr>
            <a:r>
              <a:rPr lang="en-US" sz="2600" noProof="0" dirty="0">
                <a:solidFill>
                  <a:srgbClr val="000000"/>
                </a:solidFill>
                <a:latin typeface="Arial" panose="020B0604020202020204" pitchFamily="34" charset="0"/>
              </a:rPr>
              <a:t>Poor coalescing performance</a:t>
            </a:r>
          </a:p>
          <a:p>
            <a:pPr marL="342900" indent="-342900">
              <a:spcBef>
                <a:spcPts val="400"/>
              </a:spcBef>
            </a:pPr>
            <a:r>
              <a:rPr lang="en-US" sz="2600" b="1" noProof="0" dirty="0">
                <a:solidFill>
                  <a:srgbClr val="000000"/>
                </a:solidFill>
                <a:latin typeface="Arial" panose="020B0604020202020204" pitchFamily="34" charset="0"/>
              </a:rPr>
              <a:t>Buddy allocation scheme</a:t>
            </a:r>
            <a:r>
              <a:rPr lang="en-US" sz="2600" noProof="0" dirty="0">
                <a:solidFill>
                  <a:srgbClr val="000000"/>
                </a:solidFill>
                <a:latin typeface="Arial" panose="020B0604020202020204" pitchFamily="34" charset="0"/>
              </a:rPr>
              <a:t> (Linux)</a:t>
            </a:r>
          </a:p>
          <a:p>
            <a:pPr marL="829818" lvl="1" indent="-342900">
              <a:spcBef>
                <a:spcPts val="400"/>
              </a:spcBef>
            </a:pPr>
            <a:r>
              <a:rPr lang="en-US" sz="2600" noProof="0" dirty="0">
                <a:solidFill>
                  <a:srgbClr val="000000"/>
                </a:solidFill>
                <a:latin typeface="Arial" panose="020B0604020202020204" pitchFamily="34" charset="0"/>
              </a:rPr>
              <a:t>Improves quick fit’s coalescing performance</a:t>
            </a:r>
          </a:p>
        </p:txBody>
      </p:sp>
      <p:pic>
        <p:nvPicPr>
          <p:cNvPr id="5" name="Picture 4" descr="A diagram shows a vertical rectangular block with 8 sections. The top second is labeled as data and the section below it is labeled as a hole.">
            <a:extLst>
              <a:ext uri="{FF2B5EF4-FFF2-40B4-BE49-F238E27FC236}">
                <a16:creationId xmlns:a16="http://schemas.microsoft.com/office/drawing/2014/main" id="{01A777F7-D32D-C904-0210-69E230C222F5}"/>
              </a:ext>
            </a:extLst>
          </p:cNvPr>
          <p:cNvPicPr>
            <a:picLocks noChangeAspect="1"/>
          </p:cNvPicPr>
          <p:nvPr/>
        </p:nvPicPr>
        <p:blipFill>
          <a:blip r:embed="rId3"/>
          <a:stretch>
            <a:fillRect/>
          </a:stretch>
        </p:blipFill>
        <p:spPr>
          <a:xfrm>
            <a:off x="8494525" y="780329"/>
            <a:ext cx="2125646" cy="5556140"/>
          </a:xfrm>
          <a:prstGeom prst="rect">
            <a:avLst/>
          </a:prstGeom>
        </p:spPr>
      </p:pic>
    </p:spTree>
    <p:extLst>
      <p:ext uri="{BB962C8B-B14F-4D97-AF65-F5344CB8AC3E}">
        <p14:creationId xmlns:p14="http://schemas.microsoft.com/office/powerpoint/2010/main" val="1870507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58221"/>
            <a:ext cx="11151499" cy="559572"/>
          </a:xfrm>
        </p:spPr>
        <p:txBody>
          <a:bodyPr wrap="square" lIns="0" tIns="18000" rIns="0" bIns="18000" anchor="ctr" anchorCtr="0">
            <a:spAutoFit/>
          </a:bodyPr>
          <a:lstStyle/>
          <a:p>
            <a:r>
              <a:rPr lang="en-US" sz="3400" noProof="0" dirty="0"/>
              <a:t>Extra material</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53892" y="993820"/>
            <a:ext cx="11151499" cy="1759900"/>
          </a:xfrm>
        </p:spPr>
        <p:txBody>
          <a:bodyPr wrap="square" lIns="0" tIns="18000" rIns="0" bIns="18000" anchor="ctr" anchorCtr="0">
            <a:spAutoFit/>
          </a:bodyPr>
          <a:lstStyle/>
          <a:p>
            <a:pPr marL="0" indent="0">
              <a:buNone/>
            </a:pPr>
            <a:r>
              <a:rPr lang="en-US" sz="2800" noProof="0" dirty="0">
                <a:solidFill>
                  <a:srgbClr val="000000"/>
                </a:solidFill>
                <a:latin typeface="Arial" panose="020B0604020202020204" pitchFamily="34" charset="0"/>
              </a:rPr>
              <a:t>The next few slides contain information that is not found in Chapter 3. It illustrates how memory allocators work in practice, in this case, in an operating system such as Linux. You can find some of this information in Sec. 10.4.</a:t>
            </a:r>
          </a:p>
        </p:txBody>
      </p:sp>
    </p:spTree>
    <p:extLst>
      <p:ext uri="{BB962C8B-B14F-4D97-AF65-F5344CB8AC3E}">
        <p14:creationId xmlns:p14="http://schemas.microsoft.com/office/powerpoint/2010/main" val="347231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74F8-95B0-4A65-C3DA-8455EA1DEF80}"/>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Buddy Memory Allocation</a:t>
            </a:r>
          </a:p>
        </p:txBody>
      </p:sp>
      <p:sp>
        <p:nvSpPr>
          <p:cNvPr id="3" name="Content Placeholder 2">
            <a:extLst>
              <a:ext uri="{FF2B5EF4-FFF2-40B4-BE49-F238E27FC236}">
                <a16:creationId xmlns:a16="http://schemas.microsoft.com/office/drawing/2014/main" id="{1F4BC9AB-5F31-D7AB-1D3C-C0589CDA0F77}"/>
              </a:ext>
            </a:extLst>
          </p:cNvPr>
          <p:cNvSpPr>
            <a:spLocks noGrp="1"/>
          </p:cNvSpPr>
          <p:nvPr>
            <p:ph sz="quarter" idx="13"/>
          </p:nvPr>
        </p:nvSpPr>
        <p:spPr>
          <a:xfrm>
            <a:off x="561075" y="988280"/>
            <a:ext cx="11151499" cy="467239"/>
          </a:xfrm>
        </p:spPr>
        <p:txBody>
          <a:bodyPr wrap="square" lIns="0" tIns="18000" rIns="0" bIns="18000" anchor="ctr" anchorCtr="0">
            <a:spAutoFit/>
          </a:bodyPr>
          <a:lstStyle/>
          <a:p>
            <a:pPr marL="101600" indent="-101600">
              <a:buNone/>
            </a:pPr>
            <a:r>
              <a:rPr lang="en-US" sz="2800" noProof="0" dirty="0">
                <a:solidFill>
                  <a:srgbClr val="007FA3"/>
                </a:solidFill>
              </a:rPr>
              <a:t>Extra material. See also: Sec.10.4</a:t>
            </a:r>
          </a:p>
        </p:txBody>
      </p:sp>
      <p:sp>
        <p:nvSpPr>
          <p:cNvPr id="4" name="Content Placeholder 3">
            <a:extLst>
              <a:ext uri="{FF2B5EF4-FFF2-40B4-BE49-F238E27FC236}">
                <a16:creationId xmlns:a16="http://schemas.microsoft.com/office/drawing/2014/main" id="{D69ED50F-4384-6E9B-5278-A13295344614}"/>
              </a:ext>
            </a:extLst>
          </p:cNvPr>
          <p:cNvSpPr>
            <a:spLocks noGrp="1"/>
          </p:cNvSpPr>
          <p:nvPr>
            <p:ph sz="quarter" idx="14"/>
          </p:nvPr>
        </p:nvSpPr>
        <p:spPr>
          <a:xfrm>
            <a:off x="561075" y="1632942"/>
            <a:ext cx="11151499" cy="467239"/>
          </a:xfrm>
        </p:spPr>
        <p:txBody>
          <a:bodyPr wrap="square" lIns="0" tIns="18000" rIns="0" bIns="18000" anchor="ctr" anchorCtr="0">
            <a:spAutoFit/>
          </a:bodyPr>
          <a:lstStyle/>
          <a:p>
            <a:pPr marL="0" indent="0">
              <a:buNone/>
            </a:pPr>
            <a:r>
              <a:rPr lang="en-US" sz="2800" noProof="0" dirty="0"/>
              <a:t>Originally: one area of size 64 “chunks”</a:t>
            </a:r>
          </a:p>
        </p:txBody>
      </p:sp>
      <p:pic>
        <p:nvPicPr>
          <p:cNvPr id="11" name="Picture 10" descr="The figure illustrates the operation of the buddy algorithm.&#10;Long description is available in notes, press F6">
            <a:extLst>
              <a:ext uri="{FF2B5EF4-FFF2-40B4-BE49-F238E27FC236}">
                <a16:creationId xmlns:a16="http://schemas.microsoft.com/office/drawing/2014/main" id="{E78778AE-8937-57A4-F2E0-7889AE3BD701}"/>
              </a:ext>
            </a:extLst>
          </p:cNvPr>
          <p:cNvPicPr>
            <a:picLocks noChangeAspect="1"/>
          </p:cNvPicPr>
          <p:nvPr/>
        </p:nvPicPr>
        <p:blipFill>
          <a:blip r:embed="rId3"/>
          <a:stretch>
            <a:fillRect/>
          </a:stretch>
        </p:blipFill>
        <p:spPr>
          <a:xfrm>
            <a:off x="2121714" y="2348061"/>
            <a:ext cx="7958634" cy="3272172"/>
          </a:xfrm>
          <a:prstGeom prst="rect">
            <a:avLst/>
          </a:prstGeom>
        </p:spPr>
      </p:pic>
      <p:sp>
        <p:nvSpPr>
          <p:cNvPr id="5" name="Content Placeholder 4">
            <a:extLst>
              <a:ext uri="{FF2B5EF4-FFF2-40B4-BE49-F238E27FC236}">
                <a16:creationId xmlns:a16="http://schemas.microsoft.com/office/drawing/2014/main" id="{FA608007-A67E-6CAA-521E-E1B422317E8D}"/>
              </a:ext>
            </a:extLst>
          </p:cNvPr>
          <p:cNvSpPr>
            <a:spLocks noGrp="1"/>
          </p:cNvSpPr>
          <p:nvPr>
            <p:ph sz="quarter" idx="15"/>
          </p:nvPr>
        </p:nvSpPr>
        <p:spPr>
          <a:xfrm>
            <a:off x="3759714" y="5956754"/>
            <a:ext cx="4682500" cy="313350"/>
          </a:xfrm>
        </p:spPr>
        <p:txBody>
          <a:bodyPr wrap="square" lIns="0" tIns="18000" rIns="0" bIns="18000" anchor="ctr" anchorCtr="0">
            <a:spAutoFit/>
          </a:bodyPr>
          <a:lstStyle/>
          <a:p>
            <a:pPr marL="101600" indent="-101600">
              <a:buNone/>
            </a:pPr>
            <a:r>
              <a:rPr lang="en-US" sz="1800" noProof="0" dirty="0"/>
              <a:t>Figure 10.17 Operation of the buddy algorithm</a:t>
            </a:r>
          </a:p>
        </p:txBody>
      </p:sp>
    </p:spTree>
    <p:extLst>
      <p:ext uri="{BB962C8B-B14F-4D97-AF65-F5344CB8AC3E}">
        <p14:creationId xmlns:p14="http://schemas.microsoft.com/office/powerpoint/2010/main" val="758958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7815"/>
            <a:ext cx="11151499" cy="1082792"/>
          </a:xfrm>
        </p:spPr>
        <p:txBody>
          <a:bodyPr wrap="square" lIns="0" tIns="18000" rIns="0" bIns="18000" anchor="ctr" anchorCtr="0">
            <a:spAutoFit/>
          </a:bodyPr>
          <a:lstStyle/>
          <a:p>
            <a:r>
              <a:rPr lang="en-US" sz="3400" noProof="0" dirty="0"/>
              <a:t>Buddy Memory Allocation (Based on Wikipedia Example) </a:t>
            </a:r>
            <a:r>
              <a:rPr lang="en-US" sz="2600" noProof="0" dirty="0"/>
              <a:t>(1 of 3)</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974" y="1587037"/>
            <a:ext cx="11150599" cy="467239"/>
          </a:xfrm>
        </p:spPr>
        <p:txBody>
          <a:bodyPr wrap="square" lIns="0" tIns="18000" rIns="0" bIns="18000" anchor="ctr" anchorCtr="0">
            <a:spAutoFit/>
          </a:bodyPr>
          <a:lstStyle/>
          <a:p>
            <a:pPr marL="0" indent="0">
              <a:spcBef>
                <a:spcPts val="0"/>
              </a:spcBef>
              <a:buNone/>
            </a:pPr>
            <a:r>
              <a:rPr lang="en-US" sz="2800" u="sng" noProof="0" dirty="0">
                <a:solidFill>
                  <a:schemeClr val="hlink"/>
                </a:solidFill>
                <a:hlinkClick r:id="rId3" tooltip="https://en.wikipedia.org/wiki/Buddy_memory_allocation"/>
              </a:rPr>
              <a:t>https://en.wikipedia.org/wiki/Buddy_memory_allocation</a:t>
            </a:r>
            <a:endParaRPr lang="en-US" sz="2800" noProof="0" dirty="0"/>
          </a:p>
        </p:txBody>
      </p:sp>
      <p:pic>
        <p:nvPicPr>
          <p:cNvPr id="5" name="Picture 4" descr="A table titled, buddy memory allocation.&#10;Long description is available in notes, press F6">
            <a:extLst>
              <a:ext uri="{FF2B5EF4-FFF2-40B4-BE49-F238E27FC236}">
                <a16:creationId xmlns:a16="http://schemas.microsoft.com/office/drawing/2014/main" id="{A0B85C7A-5DE8-6B5C-2DDF-2C4421B7E72C}"/>
              </a:ext>
            </a:extLst>
          </p:cNvPr>
          <p:cNvPicPr>
            <a:picLocks noChangeAspect="1"/>
          </p:cNvPicPr>
          <p:nvPr/>
        </p:nvPicPr>
        <p:blipFill>
          <a:blip r:embed="rId4"/>
          <a:srcRect/>
          <a:stretch/>
        </p:blipFill>
        <p:spPr>
          <a:xfrm>
            <a:off x="3684091" y="2397083"/>
            <a:ext cx="4823820" cy="3847812"/>
          </a:xfrm>
          <a:prstGeom prst="rect">
            <a:avLst/>
          </a:prstGeom>
        </p:spPr>
      </p:pic>
    </p:spTree>
    <p:extLst>
      <p:ext uri="{BB962C8B-B14F-4D97-AF65-F5344CB8AC3E}">
        <p14:creationId xmlns:p14="http://schemas.microsoft.com/office/powerpoint/2010/main" val="1089542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ABC7-E7FF-8B54-10CF-ED7750311BF1}"/>
              </a:ext>
            </a:extLst>
          </p:cNvPr>
          <p:cNvSpPr>
            <a:spLocks noGrp="1"/>
          </p:cNvSpPr>
          <p:nvPr>
            <p:ph type="title"/>
          </p:nvPr>
        </p:nvSpPr>
        <p:spPr>
          <a:xfrm>
            <a:off x="561075" y="302832"/>
            <a:ext cx="11151499" cy="1082792"/>
          </a:xfrm>
        </p:spPr>
        <p:txBody>
          <a:bodyPr wrap="square" lIns="0" tIns="18000" rIns="0" bIns="18000" anchor="ctr" anchorCtr="0">
            <a:spAutoFit/>
          </a:bodyPr>
          <a:lstStyle/>
          <a:p>
            <a:r>
              <a:rPr lang="en-US" sz="3400" noProof="0" dirty="0"/>
              <a:t>Buddy Memory Allocation (Based on Wikipedia Example) </a:t>
            </a:r>
            <a:r>
              <a:rPr lang="en-US" sz="2600" noProof="0" dirty="0"/>
              <a:t>(2 of 3)</a:t>
            </a:r>
          </a:p>
        </p:txBody>
      </p:sp>
      <p:sp>
        <p:nvSpPr>
          <p:cNvPr id="3" name="Content Placeholder 2">
            <a:extLst>
              <a:ext uri="{FF2B5EF4-FFF2-40B4-BE49-F238E27FC236}">
                <a16:creationId xmlns:a16="http://schemas.microsoft.com/office/drawing/2014/main" id="{C4F96B16-20EC-98F6-F344-5FD7FB973DBC}"/>
              </a:ext>
            </a:extLst>
          </p:cNvPr>
          <p:cNvSpPr>
            <a:spLocks noGrp="1"/>
          </p:cNvSpPr>
          <p:nvPr>
            <p:ph sz="quarter" idx="13"/>
          </p:nvPr>
        </p:nvSpPr>
        <p:spPr>
          <a:xfrm>
            <a:off x="552451" y="1426610"/>
            <a:ext cx="2271431" cy="467239"/>
          </a:xfrm>
        </p:spPr>
        <p:txBody>
          <a:bodyPr wrap="square" lIns="0" tIns="18000" rIns="0" bIns="18000" anchor="ctr" anchorCtr="0">
            <a:spAutoFit/>
          </a:bodyPr>
          <a:lstStyle/>
          <a:p>
            <a:pPr marL="101600" indent="-101600">
              <a:buNone/>
            </a:pPr>
            <a:r>
              <a:rPr lang="en-US" sz="2800" b="1" noProof="0" dirty="0"/>
              <a:t>Terminology:</a:t>
            </a:r>
          </a:p>
        </p:txBody>
      </p:sp>
      <p:sp>
        <p:nvSpPr>
          <p:cNvPr id="4" name="Content Placeholder 3">
            <a:extLst>
              <a:ext uri="{FF2B5EF4-FFF2-40B4-BE49-F238E27FC236}">
                <a16:creationId xmlns:a16="http://schemas.microsoft.com/office/drawing/2014/main" id="{1DF069AB-F74F-4E51-59C6-3993132A0AF4}"/>
              </a:ext>
            </a:extLst>
          </p:cNvPr>
          <p:cNvSpPr>
            <a:spLocks noGrp="1"/>
          </p:cNvSpPr>
          <p:nvPr>
            <p:ph sz="quarter" idx="14"/>
          </p:nvPr>
        </p:nvSpPr>
        <p:spPr>
          <a:xfrm>
            <a:off x="541230" y="1940724"/>
            <a:ext cx="2271431" cy="467239"/>
          </a:xfrm>
        </p:spPr>
        <p:txBody>
          <a:bodyPr wrap="square" lIns="0" tIns="18000" rIns="0" bIns="18000" anchor="ctr" anchorCtr="0">
            <a:spAutoFit/>
          </a:bodyPr>
          <a:lstStyle/>
          <a:p>
            <a:pPr marL="101600" indent="-101600">
              <a:buNone/>
            </a:pPr>
            <a:r>
              <a:rPr lang="en-US" sz="2800" noProof="0" dirty="0"/>
              <a:t>Block of order</a:t>
            </a:r>
          </a:p>
        </p:txBody>
      </p:sp>
      <p:graphicFrame>
        <p:nvGraphicFramePr>
          <p:cNvPr id="29" name="Object 28" descr="Lowercase n colon left parenthesis basic block size right parenthesis times 2 to the power n.">
            <a:extLst>
              <a:ext uri="{FF2B5EF4-FFF2-40B4-BE49-F238E27FC236}">
                <a16:creationId xmlns:a16="http://schemas.microsoft.com/office/drawing/2014/main" id="{FD90892E-4EA7-3F4C-8EB1-513BE87490E7}"/>
              </a:ext>
            </a:extLst>
          </p:cNvPr>
          <p:cNvGraphicFramePr>
            <a:graphicFrameLocks noChangeAspect="1"/>
          </p:cNvGraphicFramePr>
          <p:nvPr>
            <p:extLst>
              <p:ext uri="{D42A27DB-BD31-4B8C-83A1-F6EECF244321}">
                <p14:modId xmlns:p14="http://schemas.microsoft.com/office/powerpoint/2010/main" val="2126380398"/>
              </p:ext>
            </p:extLst>
          </p:nvPr>
        </p:nvGraphicFramePr>
        <p:xfrm>
          <a:off x="3271996" y="1968814"/>
          <a:ext cx="3764062" cy="424594"/>
        </p:xfrm>
        <a:graphic>
          <a:graphicData uri="http://schemas.openxmlformats.org/presentationml/2006/ole">
            <mc:AlternateContent xmlns:mc="http://schemas.openxmlformats.org/markup-compatibility/2006">
              <mc:Choice xmlns:v="urn:schemas-microsoft-com:vml" Requires="v">
                <p:oleObj name="Equation" r:id="rId3" imgW="1650960" imgH="253800" progId="Equation.DSMT4">
                  <p:embed/>
                </p:oleObj>
              </mc:Choice>
              <mc:Fallback>
                <p:oleObj name="Equation" r:id="rId3" imgW="1650960" imgH="253800" progId="Equation.DSMT4">
                  <p:embed/>
                  <p:pic>
                    <p:nvPicPr>
                      <p:cNvPr id="29" name="Object 28" descr="open parenthesis 80 kilometers per second close parenthesis multiplied by open parenthesis 5 millimeters close parenthesis squared,">
                        <a:extLst>
                          <a:ext uri="{FF2B5EF4-FFF2-40B4-BE49-F238E27FC236}">
                            <a16:creationId xmlns:a16="http://schemas.microsoft.com/office/drawing/2014/main" id="{FD90892E-4EA7-3F4C-8EB1-513BE87490E7}"/>
                          </a:ext>
                        </a:extLst>
                      </p:cNvPr>
                      <p:cNvPicPr/>
                      <p:nvPr/>
                    </p:nvPicPr>
                    <p:blipFill>
                      <a:blip r:embed="rId4"/>
                      <a:stretch>
                        <a:fillRect/>
                      </a:stretch>
                    </p:blipFill>
                    <p:spPr>
                      <a:xfrm>
                        <a:off x="3271996" y="1968814"/>
                        <a:ext cx="3764062" cy="424594"/>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85FFDF5-5F61-95F3-CEB4-335FE50BFEBE}"/>
              </a:ext>
            </a:extLst>
          </p:cNvPr>
          <p:cNvSpPr>
            <a:spLocks noGrp="1"/>
          </p:cNvSpPr>
          <p:nvPr>
            <p:ph sz="quarter" idx="15"/>
          </p:nvPr>
        </p:nvSpPr>
        <p:spPr>
          <a:xfrm>
            <a:off x="561974" y="2451249"/>
            <a:ext cx="11151499" cy="1362124"/>
          </a:xfrm>
        </p:spPr>
        <p:txBody>
          <a:bodyPr wrap="square" lIns="0" tIns="18000" rIns="0" bIns="18000" anchor="ctr" anchorCtr="0">
            <a:spAutoFit/>
          </a:bodyPr>
          <a:lstStyle/>
          <a:p>
            <a:pPr marL="0" indent="0">
              <a:spcBef>
                <a:spcPts val="400"/>
              </a:spcBef>
              <a:buNone/>
            </a:pPr>
            <a:r>
              <a:rPr lang="en-US" sz="2800" noProof="0" dirty="0"/>
              <a:t>Here, basic block size = 4K</a:t>
            </a:r>
          </a:p>
          <a:p>
            <a:pPr marL="0" indent="0">
              <a:spcBef>
                <a:spcPts val="400"/>
              </a:spcBef>
              <a:buNone/>
            </a:pPr>
            <a:r>
              <a:rPr lang="en-US" sz="2800" b="1" noProof="0" dirty="0"/>
              <a:t>The following requests may have occurred:</a:t>
            </a:r>
          </a:p>
          <a:p>
            <a:pPr marL="457200" indent="-457200">
              <a:spcBef>
                <a:spcPts val="400"/>
              </a:spcBef>
              <a:buFont typeface="+mj-lt"/>
              <a:buAutoNum type="arabicPeriod"/>
            </a:pPr>
            <a:r>
              <a:rPr lang="en-US" sz="2800" noProof="0" dirty="0"/>
              <a:t>The initial situation</a:t>
            </a:r>
          </a:p>
        </p:txBody>
      </p:sp>
      <p:sp>
        <p:nvSpPr>
          <p:cNvPr id="8" name="Content Placeholder 7">
            <a:extLst>
              <a:ext uri="{FF2B5EF4-FFF2-40B4-BE49-F238E27FC236}">
                <a16:creationId xmlns:a16="http://schemas.microsoft.com/office/drawing/2014/main" id="{C5AAB8D1-4B32-F388-825B-B3F7D96FAFBF}"/>
              </a:ext>
            </a:extLst>
          </p:cNvPr>
          <p:cNvSpPr>
            <a:spLocks noGrp="1"/>
          </p:cNvSpPr>
          <p:nvPr>
            <p:ph sz="quarter" idx="18"/>
          </p:nvPr>
        </p:nvSpPr>
        <p:spPr>
          <a:xfrm>
            <a:off x="556857" y="3860973"/>
            <a:ext cx="3206574" cy="449008"/>
          </a:xfrm>
        </p:spPr>
        <p:txBody>
          <a:bodyPr wrap="square" lIns="0" tIns="18000" rIns="0" bIns="18000" anchor="ctr" anchorCtr="0">
            <a:spAutoFit/>
          </a:bodyPr>
          <a:lstStyle/>
          <a:p>
            <a:pPr marL="457200" indent="-457200">
              <a:buFont typeface="+mj-lt"/>
              <a:buAutoNum type="arabicPeriod" startAt="2"/>
            </a:pPr>
            <a:r>
              <a:rPr lang="en-US" sz="2800" noProof="0" dirty="0"/>
              <a:t>A requests 4 K (</a:t>
            </a:r>
          </a:p>
        </p:txBody>
      </p:sp>
      <p:graphicFrame>
        <p:nvGraphicFramePr>
          <p:cNvPr id="30" name="Object 29" descr="Implies.">
            <a:extLst>
              <a:ext uri="{FF2B5EF4-FFF2-40B4-BE49-F238E27FC236}">
                <a16:creationId xmlns:a16="http://schemas.microsoft.com/office/drawing/2014/main" id="{D85C5342-C9B3-AC69-39D7-0DEF659FEEA1}"/>
              </a:ext>
            </a:extLst>
          </p:cNvPr>
          <p:cNvGraphicFramePr>
            <a:graphicFrameLocks noChangeAspect="1"/>
          </p:cNvGraphicFramePr>
          <p:nvPr>
            <p:extLst>
              <p:ext uri="{D42A27DB-BD31-4B8C-83A1-F6EECF244321}">
                <p14:modId xmlns:p14="http://schemas.microsoft.com/office/powerpoint/2010/main" val="2459756711"/>
              </p:ext>
            </p:extLst>
          </p:nvPr>
        </p:nvGraphicFramePr>
        <p:xfrm>
          <a:off x="3974501" y="3964343"/>
          <a:ext cx="434530" cy="255587"/>
        </p:xfrm>
        <a:graphic>
          <a:graphicData uri="http://schemas.openxmlformats.org/presentationml/2006/ole">
            <mc:AlternateContent xmlns:mc="http://schemas.openxmlformats.org/markup-compatibility/2006">
              <mc:Choice xmlns:v="urn:schemas-microsoft-com:vml" Requires="v">
                <p:oleObj name="Equation" r:id="rId5" imgW="190440" imgH="152280" progId="Equation.DSMT4">
                  <p:embed/>
                </p:oleObj>
              </mc:Choice>
              <mc:Fallback>
                <p:oleObj name="Equation" r:id="rId5" imgW="190440" imgH="152280" progId="Equation.DSMT4">
                  <p:embed/>
                  <p:pic>
                    <p:nvPicPr>
                      <p:cNvPr id="30" name="Object 29" descr="open parenthesis 80 kilometers per second close parenthesis multiplied by open parenthesis 5 millimeters close parenthesis squared,">
                        <a:extLst>
                          <a:ext uri="{FF2B5EF4-FFF2-40B4-BE49-F238E27FC236}">
                            <a16:creationId xmlns:a16="http://schemas.microsoft.com/office/drawing/2014/main" id="{D85C5342-C9B3-AC69-39D7-0DEF659FEEA1}"/>
                          </a:ext>
                        </a:extLst>
                      </p:cNvPr>
                      <p:cNvPicPr/>
                      <p:nvPr/>
                    </p:nvPicPr>
                    <p:blipFill>
                      <a:blip r:embed="rId6"/>
                      <a:stretch>
                        <a:fillRect/>
                      </a:stretch>
                    </p:blipFill>
                    <p:spPr>
                      <a:xfrm>
                        <a:off x="3974501" y="3964343"/>
                        <a:ext cx="434530" cy="255587"/>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F328E580-374F-30B1-7170-F8BE01593B60}"/>
              </a:ext>
            </a:extLst>
          </p:cNvPr>
          <p:cNvSpPr>
            <a:spLocks noGrp="1"/>
          </p:cNvSpPr>
          <p:nvPr>
            <p:ph sz="quarter" idx="19"/>
          </p:nvPr>
        </p:nvSpPr>
        <p:spPr>
          <a:xfrm>
            <a:off x="4555157" y="3844458"/>
            <a:ext cx="1415699" cy="410545"/>
          </a:xfrm>
        </p:spPr>
        <p:txBody>
          <a:bodyPr wrap="square" lIns="0" tIns="18000" rIns="0" bIns="18000" anchor="ctr" anchorCtr="0">
            <a:spAutoFit/>
          </a:bodyPr>
          <a:lstStyle/>
          <a:p>
            <a:pPr marL="101600" indent="-101600">
              <a:buNone/>
            </a:pPr>
            <a:r>
              <a:rPr lang="en-US" sz="2800" noProof="0" dirty="0"/>
              <a:t>order 0)</a:t>
            </a:r>
          </a:p>
        </p:txBody>
      </p:sp>
      <p:graphicFrame>
        <p:nvGraphicFramePr>
          <p:cNvPr id="31" name="Object 30" descr="An arrow pointing toward right.">
            <a:extLst>
              <a:ext uri="{FF2B5EF4-FFF2-40B4-BE49-F238E27FC236}">
                <a16:creationId xmlns:a16="http://schemas.microsoft.com/office/drawing/2014/main" id="{D45C5955-3A31-A6B2-76F3-5EE7CBB4D84F}"/>
              </a:ext>
            </a:extLst>
          </p:cNvPr>
          <p:cNvGraphicFramePr>
            <a:graphicFrameLocks noChangeAspect="1"/>
          </p:cNvGraphicFramePr>
          <p:nvPr>
            <p:extLst>
              <p:ext uri="{D42A27DB-BD31-4B8C-83A1-F6EECF244321}">
                <p14:modId xmlns:p14="http://schemas.microsoft.com/office/powerpoint/2010/main" val="3699125309"/>
              </p:ext>
            </p:extLst>
          </p:nvPr>
        </p:nvGraphicFramePr>
        <p:xfrm>
          <a:off x="6061464" y="3954817"/>
          <a:ext cx="434530" cy="234950"/>
        </p:xfrm>
        <a:graphic>
          <a:graphicData uri="http://schemas.openxmlformats.org/presentationml/2006/ole">
            <mc:AlternateContent xmlns:mc="http://schemas.openxmlformats.org/markup-compatibility/2006">
              <mc:Choice xmlns:v="urn:schemas-microsoft-com:vml" Requires="v">
                <p:oleObj name="Equation" r:id="rId7" imgW="190440" imgH="139680" progId="Equation.DSMT4">
                  <p:embed/>
                </p:oleObj>
              </mc:Choice>
              <mc:Fallback>
                <p:oleObj name="Equation" r:id="rId7" imgW="190440" imgH="139680" progId="Equation.DSMT4">
                  <p:embed/>
                  <p:pic>
                    <p:nvPicPr>
                      <p:cNvPr id="31" name="Object 30" descr="open parenthesis 80 kilometers per second close parenthesis multiplied by open parenthesis 5 millimeters close parenthesis squared,">
                        <a:extLst>
                          <a:ext uri="{FF2B5EF4-FFF2-40B4-BE49-F238E27FC236}">
                            <a16:creationId xmlns:a16="http://schemas.microsoft.com/office/drawing/2014/main" id="{D45C5955-3A31-A6B2-76F3-5EE7CBB4D84F}"/>
                          </a:ext>
                        </a:extLst>
                      </p:cNvPr>
                      <p:cNvPicPr/>
                      <p:nvPr/>
                    </p:nvPicPr>
                    <p:blipFill>
                      <a:blip r:embed="rId8"/>
                      <a:stretch>
                        <a:fillRect/>
                      </a:stretch>
                    </p:blipFill>
                    <p:spPr>
                      <a:xfrm>
                        <a:off x="6061464" y="3954817"/>
                        <a:ext cx="434530" cy="23495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9B36610B-D31D-3936-24A7-8C3B9E95C492}"/>
              </a:ext>
            </a:extLst>
          </p:cNvPr>
          <p:cNvSpPr>
            <a:spLocks noGrp="1"/>
          </p:cNvSpPr>
          <p:nvPr>
            <p:ph sz="quarter" idx="20"/>
          </p:nvPr>
        </p:nvSpPr>
        <p:spPr>
          <a:xfrm>
            <a:off x="6667444" y="3875113"/>
            <a:ext cx="4962581" cy="444562"/>
          </a:xfrm>
        </p:spPr>
        <p:txBody>
          <a:bodyPr wrap="square" lIns="0" tIns="18000" rIns="0" bIns="18000" anchor="ctr" anchorCtr="0">
            <a:spAutoFit/>
          </a:bodyPr>
          <a:lstStyle/>
          <a:p>
            <a:pPr marL="101600" indent="-101600">
              <a:buNone/>
            </a:pPr>
            <a:r>
              <a:rPr lang="en-US" sz="2800" noProof="0" dirty="0"/>
              <a:t>repeated splits (Steps 2.1-5)</a:t>
            </a:r>
          </a:p>
        </p:txBody>
      </p:sp>
      <p:sp>
        <p:nvSpPr>
          <p:cNvPr id="11" name="Content Placeholder 10">
            <a:extLst>
              <a:ext uri="{FF2B5EF4-FFF2-40B4-BE49-F238E27FC236}">
                <a16:creationId xmlns:a16="http://schemas.microsoft.com/office/drawing/2014/main" id="{D16A1627-A570-557F-1ED6-0EBB27A1030E}"/>
              </a:ext>
            </a:extLst>
          </p:cNvPr>
          <p:cNvSpPr>
            <a:spLocks noGrp="1"/>
          </p:cNvSpPr>
          <p:nvPr>
            <p:ph sz="quarter" idx="21"/>
          </p:nvPr>
        </p:nvSpPr>
        <p:spPr>
          <a:xfrm>
            <a:off x="567874" y="4389049"/>
            <a:ext cx="3092697" cy="431487"/>
          </a:xfrm>
        </p:spPr>
        <p:txBody>
          <a:bodyPr wrap="square" lIns="0" tIns="18000" rIns="0" bIns="18000" anchor="ctr" anchorCtr="0">
            <a:spAutoFit/>
          </a:bodyPr>
          <a:lstStyle/>
          <a:p>
            <a:pPr marL="457200" indent="-457200">
              <a:buFont typeface="+mj-lt"/>
              <a:buAutoNum type="arabicPeriod" startAt="3"/>
            </a:pPr>
            <a:r>
              <a:rPr lang="en-US" sz="2800" noProof="0" dirty="0"/>
              <a:t>B requests 9 K (</a:t>
            </a:r>
          </a:p>
        </p:txBody>
      </p:sp>
      <p:graphicFrame>
        <p:nvGraphicFramePr>
          <p:cNvPr id="32" name="Object 31" descr="Implies.">
            <a:extLst>
              <a:ext uri="{FF2B5EF4-FFF2-40B4-BE49-F238E27FC236}">
                <a16:creationId xmlns:a16="http://schemas.microsoft.com/office/drawing/2014/main" id="{3CFC9A4E-4EEC-4CD1-E263-8DC2491D9B4B}"/>
              </a:ext>
            </a:extLst>
          </p:cNvPr>
          <p:cNvGraphicFramePr>
            <a:graphicFrameLocks noChangeAspect="1"/>
          </p:cNvGraphicFramePr>
          <p:nvPr>
            <p:extLst>
              <p:ext uri="{D42A27DB-BD31-4B8C-83A1-F6EECF244321}">
                <p14:modId xmlns:p14="http://schemas.microsoft.com/office/powerpoint/2010/main" val="4230987103"/>
              </p:ext>
            </p:extLst>
          </p:nvPr>
        </p:nvGraphicFramePr>
        <p:xfrm>
          <a:off x="3986657" y="4480276"/>
          <a:ext cx="434530" cy="255587"/>
        </p:xfrm>
        <a:graphic>
          <a:graphicData uri="http://schemas.openxmlformats.org/presentationml/2006/ole">
            <mc:AlternateContent xmlns:mc="http://schemas.openxmlformats.org/markup-compatibility/2006">
              <mc:Choice xmlns:v="urn:schemas-microsoft-com:vml" Requires="v">
                <p:oleObj name="Equation" r:id="rId9" imgW="190440" imgH="152280" progId="Equation.DSMT4">
                  <p:embed/>
                </p:oleObj>
              </mc:Choice>
              <mc:Fallback>
                <p:oleObj name="Equation" r:id="rId9" imgW="190440" imgH="152280" progId="Equation.DSMT4">
                  <p:embed/>
                  <p:pic>
                    <p:nvPicPr>
                      <p:cNvPr id="32" name="Object 31" descr="open parenthesis 80 kilometers per second close parenthesis multiplied by open parenthesis 5 millimeters close parenthesis squared,">
                        <a:extLst>
                          <a:ext uri="{FF2B5EF4-FFF2-40B4-BE49-F238E27FC236}">
                            <a16:creationId xmlns:a16="http://schemas.microsoft.com/office/drawing/2014/main" id="{3CFC9A4E-4EEC-4CD1-E263-8DC2491D9B4B}"/>
                          </a:ext>
                        </a:extLst>
                      </p:cNvPr>
                      <p:cNvPicPr/>
                      <p:nvPr/>
                    </p:nvPicPr>
                    <p:blipFill>
                      <a:blip r:embed="rId10"/>
                      <a:stretch>
                        <a:fillRect/>
                      </a:stretch>
                    </p:blipFill>
                    <p:spPr>
                      <a:xfrm>
                        <a:off x="3986657" y="4480276"/>
                        <a:ext cx="434530" cy="255587"/>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1AB5838D-5EC8-7474-5E3E-62CDF5DB4E10}"/>
              </a:ext>
            </a:extLst>
          </p:cNvPr>
          <p:cNvSpPr>
            <a:spLocks noGrp="1"/>
          </p:cNvSpPr>
          <p:nvPr>
            <p:ph sz="quarter" idx="22"/>
          </p:nvPr>
        </p:nvSpPr>
        <p:spPr>
          <a:xfrm>
            <a:off x="4609912" y="4362480"/>
            <a:ext cx="1423700" cy="431487"/>
          </a:xfrm>
        </p:spPr>
        <p:txBody>
          <a:bodyPr wrap="square" lIns="0" tIns="18000" rIns="0" bIns="18000" anchor="ctr" anchorCtr="0">
            <a:spAutoFit/>
          </a:bodyPr>
          <a:lstStyle/>
          <a:p>
            <a:pPr marL="101600" indent="-101600">
              <a:buNone/>
            </a:pPr>
            <a:r>
              <a:rPr lang="en-US" sz="2800" noProof="0" dirty="0"/>
              <a:t>order 1)</a:t>
            </a:r>
          </a:p>
        </p:txBody>
      </p:sp>
      <p:graphicFrame>
        <p:nvGraphicFramePr>
          <p:cNvPr id="33" name="Object 32" descr="An arrow pointing toward right.">
            <a:extLst>
              <a:ext uri="{FF2B5EF4-FFF2-40B4-BE49-F238E27FC236}">
                <a16:creationId xmlns:a16="http://schemas.microsoft.com/office/drawing/2014/main" id="{7E788693-4807-E3C1-39B2-8A4FE0B62459}"/>
              </a:ext>
            </a:extLst>
          </p:cNvPr>
          <p:cNvGraphicFramePr>
            <a:graphicFrameLocks noChangeAspect="1"/>
          </p:cNvGraphicFramePr>
          <p:nvPr>
            <p:extLst>
              <p:ext uri="{D42A27DB-BD31-4B8C-83A1-F6EECF244321}">
                <p14:modId xmlns:p14="http://schemas.microsoft.com/office/powerpoint/2010/main" val="2383264462"/>
              </p:ext>
            </p:extLst>
          </p:nvPr>
        </p:nvGraphicFramePr>
        <p:xfrm>
          <a:off x="6092673" y="4490914"/>
          <a:ext cx="434530" cy="234950"/>
        </p:xfrm>
        <a:graphic>
          <a:graphicData uri="http://schemas.openxmlformats.org/presentationml/2006/ole">
            <mc:AlternateContent xmlns:mc="http://schemas.openxmlformats.org/markup-compatibility/2006">
              <mc:Choice xmlns:v="urn:schemas-microsoft-com:vml" Requires="v">
                <p:oleObj name="Equation" r:id="rId11" imgW="190440" imgH="139680" progId="Equation.DSMT4">
                  <p:embed/>
                </p:oleObj>
              </mc:Choice>
              <mc:Fallback>
                <p:oleObj name="Equation" r:id="rId11" imgW="190440" imgH="139680" progId="Equation.DSMT4">
                  <p:embed/>
                  <p:pic>
                    <p:nvPicPr>
                      <p:cNvPr id="33" name="Object 32" descr="open parenthesis 80 kilometers per second close parenthesis multiplied by open parenthesis 5 millimeters close parenthesis squared,">
                        <a:extLst>
                          <a:ext uri="{FF2B5EF4-FFF2-40B4-BE49-F238E27FC236}">
                            <a16:creationId xmlns:a16="http://schemas.microsoft.com/office/drawing/2014/main" id="{7E788693-4807-E3C1-39B2-8A4FE0B62459}"/>
                          </a:ext>
                        </a:extLst>
                      </p:cNvPr>
                      <p:cNvPicPr/>
                      <p:nvPr/>
                    </p:nvPicPr>
                    <p:blipFill>
                      <a:blip r:embed="rId12"/>
                      <a:stretch>
                        <a:fillRect/>
                      </a:stretch>
                    </p:blipFill>
                    <p:spPr>
                      <a:xfrm>
                        <a:off x="6092673" y="4490914"/>
                        <a:ext cx="434530" cy="234950"/>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A45126E7-04A3-A4F9-4EA8-9FD3EB08EC29}"/>
              </a:ext>
            </a:extLst>
          </p:cNvPr>
          <p:cNvSpPr>
            <a:spLocks noGrp="1"/>
          </p:cNvSpPr>
          <p:nvPr>
            <p:ph sz="quarter" idx="23"/>
          </p:nvPr>
        </p:nvSpPr>
        <p:spPr>
          <a:xfrm>
            <a:off x="6691742" y="4360371"/>
            <a:ext cx="2780112" cy="444562"/>
          </a:xfrm>
        </p:spPr>
        <p:txBody>
          <a:bodyPr wrap="square" lIns="0" tIns="18000" rIns="0" bIns="18000" anchor="ctr" anchorCtr="0">
            <a:spAutoFit/>
          </a:bodyPr>
          <a:lstStyle/>
          <a:p>
            <a:pPr marL="0" indent="0">
              <a:buNone/>
            </a:pPr>
            <a:r>
              <a:rPr lang="en-US" sz="2800" noProof="0" dirty="0"/>
              <a:t>available (Step 3)</a:t>
            </a:r>
          </a:p>
        </p:txBody>
      </p:sp>
      <p:sp>
        <p:nvSpPr>
          <p:cNvPr id="14" name="Content Placeholder 13">
            <a:extLst>
              <a:ext uri="{FF2B5EF4-FFF2-40B4-BE49-F238E27FC236}">
                <a16:creationId xmlns:a16="http://schemas.microsoft.com/office/drawing/2014/main" id="{05DC33B5-6069-573A-6027-A8437BC1652C}"/>
              </a:ext>
            </a:extLst>
          </p:cNvPr>
          <p:cNvSpPr>
            <a:spLocks noGrp="1"/>
          </p:cNvSpPr>
          <p:nvPr>
            <p:ph sz="quarter" idx="24"/>
          </p:nvPr>
        </p:nvSpPr>
        <p:spPr>
          <a:xfrm>
            <a:off x="571396" y="4875128"/>
            <a:ext cx="3109540" cy="444562"/>
          </a:xfrm>
        </p:spPr>
        <p:txBody>
          <a:bodyPr wrap="square" lIns="0" tIns="18000" rIns="0" bIns="18000" anchor="ctr" anchorCtr="0">
            <a:spAutoFit/>
          </a:bodyPr>
          <a:lstStyle/>
          <a:p>
            <a:pPr marL="457200" indent="-457200">
              <a:buFont typeface="+mj-lt"/>
              <a:buAutoNum type="arabicPeriod" startAt="4"/>
            </a:pPr>
            <a:r>
              <a:rPr lang="en-US" sz="2800" noProof="0" dirty="0"/>
              <a:t>C requests 3 K (</a:t>
            </a:r>
          </a:p>
        </p:txBody>
      </p:sp>
      <p:graphicFrame>
        <p:nvGraphicFramePr>
          <p:cNvPr id="34" name="Object 33" descr="Implies.">
            <a:extLst>
              <a:ext uri="{FF2B5EF4-FFF2-40B4-BE49-F238E27FC236}">
                <a16:creationId xmlns:a16="http://schemas.microsoft.com/office/drawing/2014/main" id="{7B34F89B-F3D6-BA5E-4E72-B40F91F01B47}"/>
              </a:ext>
            </a:extLst>
          </p:cNvPr>
          <p:cNvGraphicFramePr>
            <a:graphicFrameLocks noChangeAspect="1"/>
          </p:cNvGraphicFramePr>
          <p:nvPr>
            <p:extLst>
              <p:ext uri="{D42A27DB-BD31-4B8C-83A1-F6EECF244321}">
                <p14:modId xmlns:p14="http://schemas.microsoft.com/office/powerpoint/2010/main" val="1962699817"/>
              </p:ext>
            </p:extLst>
          </p:nvPr>
        </p:nvGraphicFramePr>
        <p:xfrm>
          <a:off x="4004276" y="4994841"/>
          <a:ext cx="434530" cy="255587"/>
        </p:xfrm>
        <a:graphic>
          <a:graphicData uri="http://schemas.openxmlformats.org/presentationml/2006/ole">
            <mc:AlternateContent xmlns:mc="http://schemas.openxmlformats.org/markup-compatibility/2006">
              <mc:Choice xmlns:v="urn:schemas-microsoft-com:vml" Requires="v">
                <p:oleObj name="Equation" r:id="rId13" imgW="190440" imgH="152280" progId="Equation.DSMT4">
                  <p:embed/>
                </p:oleObj>
              </mc:Choice>
              <mc:Fallback>
                <p:oleObj name="Equation" r:id="rId13" imgW="190440" imgH="152280" progId="Equation.DSMT4">
                  <p:embed/>
                  <p:pic>
                    <p:nvPicPr>
                      <p:cNvPr id="34" name="Object 33" descr="open parenthesis 80 kilometers per second close parenthesis multiplied by open parenthesis 5 millimeters close parenthesis squared,">
                        <a:extLst>
                          <a:ext uri="{FF2B5EF4-FFF2-40B4-BE49-F238E27FC236}">
                            <a16:creationId xmlns:a16="http://schemas.microsoft.com/office/drawing/2014/main" id="{7B34F89B-F3D6-BA5E-4E72-B40F91F01B47}"/>
                          </a:ext>
                        </a:extLst>
                      </p:cNvPr>
                      <p:cNvPicPr/>
                      <p:nvPr/>
                    </p:nvPicPr>
                    <p:blipFill>
                      <a:blip r:embed="rId10"/>
                      <a:stretch>
                        <a:fillRect/>
                      </a:stretch>
                    </p:blipFill>
                    <p:spPr>
                      <a:xfrm>
                        <a:off x="4004276" y="4994841"/>
                        <a:ext cx="434530" cy="255587"/>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4E403845-91D5-2278-B391-618A9AACFA7C}"/>
              </a:ext>
            </a:extLst>
          </p:cNvPr>
          <p:cNvSpPr>
            <a:spLocks noGrp="1"/>
          </p:cNvSpPr>
          <p:nvPr>
            <p:ph sz="quarter" idx="25"/>
          </p:nvPr>
        </p:nvSpPr>
        <p:spPr>
          <a:xfrm>
            <a:off x="4629861" y="4828967"/>
            <a:ext cx="1423700" cy="444562"/>
          </a:xfrm>
        </p:spPr>
        <p:txBody>
          <a:bodyPr wrap="square" lIns="0" tIns="18000" rIns="0" bIns="18000" anchor="ctr" anchorCtr="0">
            <a:spAutoFit/>
          </a:bodyPr>
          <a:lstStyle/>
          <a:p>
            <a:pPr marL="101600" indent="-101600">
              <a:buNone/>
            </a:pPr>
            <a:r>
              <a:rPr lang="en-US" sz="2800" noProof="0" dirty="0"/>
              <a:t>order 0)</a:t>
            </a:r>
          </a:p>
        </p:txBody>
      </p:sp>
      <p:graphicFrame>
        <p:nvGraphicFramePr>
          <p:cNvPr id="35" name="Object 34" descr="An arrow pointing toward right.">
            <a:extLst>
              <a:ext uri="{FF2B5EF4-FFF2-40B4-BE49-F238E27FC236}">
                <a16:creationId xmlns:a16="http://schemas.microsoft.com/office/drawing/2014/main" id="{DA5A6606-2C82-B7CD-CB38-7D747B933AF0}"/>
              </a:ext>
            </a:extLst>
          </p:cNvPr>
          <p:cNvGraphicFramePr>
            <a:graphicFrameLocks noChangeAspect="1"/>
          </p:cNvGraphicFramePr>
          <p:nvPr>
            <p:extLst>
              <p:ext uri="{D42A27DB-BD31-4B8C-83A1-F6EECF244321}">
                <p14:modId xmlns:p14="http://schemas.microsoft.com/office/powerpoint/2010/main" val="1285178618"/>
              </p:ext>
            </p:extLst>
          </p:nvPr>
        </p:nvGraphicFramePr>
        <p:xfrm>
          <a:off x="6136167" y="4947215"/>
          <a:ext cx="434530" cy="234950"/>
        </p:xfrm>
        <a:graphic>
          <a:graphicData uri="http://schemas.openxmlformats.org/presentationml/2006/ole">
            <mc:AlternateContent xmlns:mc="http://schemas.openxmlformats.org/markup-compatibility/2006">
              <mc:Choice xmlns:v="urn:schemas-microsoft-com:vml" Requires="v">
                <p:oleObj name="Equation" r:id="rId14" imgW="190440" imgH="139680" progId="Equation.DSMT4">
                  <p:embed/>
                </p:oleObj>
              </mc:Choice>
              <mc:Fallback>
                <p:oleObj name="Equation" r:id="rId14" imgW="190440" imgH="139680" progId="Equation.DSMT4">
                  <p:embed/>
                  <p:pic>
                    <p:nvPicPr>
                      <p:cNvPr id="35" name="Object 34" descr="open parenthesis 80 kilometers per second close parenthesis multiplied by open parenthesis 5 millimeters close parenthesis squared,">
                        <a:extLst>
                          <a:ext uri="{FF2B5EF4-FFF2-40B4-BE49-F238E27FC236}">
                            <a16:creationId xmlns:a16="http://schemas.microsoft.com/office/drawing/2014/main" id="{DA5A6606-2C82-B7CD-CB38-7D747B933AF0}"/>
                          </a:ext>
                        </a:extLst>
                      </p:cNvPr>
                      <p:cNvPicPr/>
                      <p:nvPr/>
                    </p:nvPicPr>
                    <p:blipFill>
                      <a:blip r:embed="rId12"/>
                      <a:stretch>
                        <a:fillRect/>
                      </a:stretch>
                    </p:blipFill>
                    <p:spPr>
                      <a:xfrm>
                        <a:off x="6136167" y="4947215"/>
                        <a:ext cx="434530" cy="234950"/>
                      </a:xfrm>
                      <a:prstGeom prst="rect">
                        <a:avLst/>
                      </a:prstGeom>
                    </p:spPr>
                  </p:pic>
                </p:oleObj>
              </mc:Fallback>
            </mc:AlternateContent>
          </a:graphicData>
        </a:graphic>
      </p:graphicFrame>
      <p:sp>
        <p:nvSpPr>
          <p:cNvPr id="16" name="Content Placeholder 15">
            <a:extLst>
              <a:ext uri="{FF2B5EF4-FFF2-40B4-BE49-F238E27FC236}">
                <a16:creationId xmlns:a16="http://schemas.microsoft.com/office/drawing/2014/main" id="{530D9D08-1BB6-FE58-5754-9AFFDC67CAE1}"/>
              </a:ext>
            </a:extLst>
          </p:cNvPr>
          <p:cNvSpPr>
            <a:spLocks noGrp="1"/>
          </p:cNvSpPr>
          <p:nvPr>
            <p:ph sz="quarter" idx="26"/>
          </p:nvPr>
        </p:nvSpPr>
        <p:spPr>
          <a:xfrm>
            <a:off x="6728248" y="4840575"/>
            <a:ext cx="2782270" cy="444562"/>
          </a:xfrm>
        </p:spPr>
        <p:txBody>
          <a:bodyPr wrap="square" lIns="0" tIns="18000" rIns="0" bIns="18000" anchor="ctr" anchorCtr="0">
            <a:spAutoFit/>
          </a:bodyPr>
          <a:lstStyle/>
          <a:p>
            <a:pPr marL="101600" indent="-101600">
              <a:buNone/>
            </a:pPr>
            <a:r>
              <a:rPr lang="en-US" sz="2800" noProof="0" dirty="0"/>
              <a:t>available (Step 4)</a:t>
            </a:r>
          </a:p>
        </p:txBody>
      </p:sp>
      <p:sp>
        <p:nvSpPr>
          <p:cNvPr id="17" name="Content Placeholder 16">
            <a:extLst>
              <a:ext uri="{FF2B5EF4-FFF2-40B4-BE49-F238E27FC236}">
                <a16:creationId xmlns:a16="http://schemas.microsoft.com/office/drawing/2014/main" id="{B5B7CF7C-D822-5088-355F-64A6D9F52505}"/>
              </a:ext>
            </a:extLst>
          </p:cNvPr>
          <p:cNvSpPr>
            <a:spLocks noGrp="1"/>
          </p:cNvSpPr>
          <p:nvPr>
            <p:ph sz="quarter" idx="27"/>
          </p:nvPr>
        </p:nvSpPr>
        <p:spPr>
          <a:xfrm>
            <a:off x="571234" y="5376300"/>
            <a:ext cx="3109758" cy="449008"/>
          </a:xfrm>
        </p:spPr>
        <p:txBody>
          <a:bodyPr wrap="square" lIns="0" tIns="18000" rIns="0" bIns="18000" anchor="ctr" anchorCtr="0">
            <a:spAutoFit/>
          </a:bodyPr>
          <a:lstStyle/>
          <a:p>
            <a:pPr marL="457200" indent="-457200">
              <a:buFont typeface="+mj-lt"/>
              <a:buAutoNum type="arabicPeriod" startAt="5"/>
            </a:pPr>
            <a:r>
              <a:rPr lang="en-US" sz="2800" noProof="0" dirty="0"/>
              <a:t>D requests 7 K (</a:t>
            </a:r>
          </a:p>
        </p:txBody>
      </p:sp>
      <p:graphicFrame>
        <p:nvGraphicFramePr>
          <p:cNvPr id="36" name="Object 35" descr="Implies.">
            <a:extLst>
              <a:ext uri="{FF2B5EF4-FFF2-40B4-BE49-F238E27FC236}">
                <a16:creationId xmlns:a16="http://schemas.microsoft.com/office/drawing/2014/main" id="{CDF0BEF9-6AAC-10BD-DC82-69E49C5C826C}"/>
              </a:ext>
            </a:extLst>
          </p:cNvPr>
          <p:cNvGraphicFramePr>
            <a:graphicFrameLocks noChangeAspect="1"/>
          </p:cNvGraphicFramePr>
          <p:nvPr>
            <p:extLst>
              <p:ext uri="{D42A27DB-BD31-4B8C-83A1-F6EECF244321}">
                <p14:modId xmlns:p14="http://schemas.microsoft.com/office/powerpoint/2010/main" val="3351375609"/>
              </p:ext>
            </p:extLst>
          </p:nvPr>
        </p:nvGraphicFramePr>
        <p:xfrm>
          <a:off x="4030154" y="5484209"/>
          <a:ext cx="434530" cy="255587"/>
        </p:xfrm>
        <a:graphic>
          <a:graphicData uri="http://schemas.openxmlformats.org/presentationml/2006/ole">
            <mc:AlternateContent xmlns:mc="http://schemas.openxmlformats.org/markup-compatibility/2006">
              <mc:Choice xmlns:v="urn:schemas-microsoft-com:vml" Requires="v">
                <p:oleObj name="Equation" r:id="rId15" imgW="190440" imgH="152280" progId="Equation.DSMT4">
                  <p:embed/>
                </p:oleObj>
              </mc:Choice>
              <mc:Fallback>
                <p:oleObj name="Equation" r:id="rId15" imgW="190440" imgH="152280" progId="Equation.DSMT4">
                  <p:embed/>
                  <p:pic>
                    <p:nvPicPr>
                      <p:cNvPr id="36" name="Object 35" descr="open parenthesis 80 kilometers per second close parenthesis multiplied by open parenthesis 5 millimeters close parenthesis squared,">
                        <a:extLst>
                          <a:ext uri="{FF2B5EF4-FFF2-40B4-BE49-F238E27FC236}">
                            <a16:creationId xmlns:a16="http://schemas.microsoft.com/office/drawing/2014/main" id="{CDF0BEF9-6AAC-10BD-DC82-69E49C5C826C}"/>
                          </a:ext>
                        </a:extLst>
                      </p:cNvPr>
                      <p:cNvPicPr/>
                      <p:nvPr/>
                    </p:nvPicPr>
                    <p:blipFill>
                      <a:blip r:embed="rId10"/>
                      <a:stretch>
                        <a:fillRect/>
                      </a:stretch>
                    </p:blipFill>
                    <p:spPr>
                      <a:xfrm>
                        <a:off x="4030154" y="5484209"/>
                        <a:ext cx="434530" cy="255587"/>
                      </a:xfrm>
                      <a:prstGeom prst="rect">
                        <a:avLst/>
                      </a:prstGeom>
                    </p:spPr>
                  </p:pic>
                </p:oleObj>
              </mc:Fallback>
            </mc:AlternateContent>
          </a:graphicData>
        </a:graphic>
      </p:graphicFrame>
      <p:sp>
        <p:nvSpPr>
          <p:cNvPr id="18" name="Content Placeholder 17">
            <a:extLst>
              <a:ext uri="{FF2B5EF4-FFF2-40B4-BE49-F238E27FC236}">
                <a16:creationId xmlns:a16="http://schemas.microsoft.com/office/drawing/2014/main" id="{D64E8ABA-01EE-736A-1F02-DD7DD92909FA}"/>
              </a:ext>
            </a:extLst>
          </p:cNvPr>
          <p:cNvSpPr>
            <a:spLocks noGrp="1"/>
          </p:cNvSpPr>
          <p:nvPr>
            <p:ph sz="quarter" idx="28"/>
          </p:nvPr>
        </p:nvSpPr>
        <p:spPr>
          <a:xfrm>
            <a:off x="4636689" y="5370261"/>
            <a:ext cx="1423701" cy="422985"/>
          </a:xfrm>
        </p:spPr>
        <p:txBody>
          <a:bodyPr wrap="square" lIns="0" tIns="18000" rIns="0" bIns="18000" anchor="ctr" anchorCtr="0">
            <a:spAutoFit/>
          </a:bodyPr>
          <a:lstStyle/>
          <a:p>
            <a:pPr marL="0" indent="0">
              <a:buNone/>
            </a:pPr>
            <a:r>
              <a:rPr lang="en-US" sz="2800" noProof="0" dirty="0"/>
              <a:t>order 1)</a:t>
            </a:r>
          </a:p>
        </p:txBody>
      </p:sp>
      <p:graphicFrame>
        <p:nvGraphicFramePr>
          <p:cNvPr id="37" name="Object 36" descr="An arrow pointing toward right.">
            <a:extLst>
              <a:ext uri="{FF2B5EF4-FFF2-40B4-BE49-F238E27FC236}">
                <a16:creationId xmlns:a16="http://schemas.microsoft.com/office/drawing/2014/main" id="{76117E35-EC62-D1DB-70C8-3246EC29900A}"/>
              </a:ext>
            </a:extLst>
          </p:cNvPr>
          <p:cNvGraphicFramePr>
            <a:graphicFrameLocks noChangeAspect="1"/>
          </p:cNvGraphicFramePr>
          <p:nvPr>
            <p:extLst>
              <p:ext uri="{D42A27DB-BD31-4B8C-83A1-F6EECF244321}">
                <p14:modId xmlns:p14="http://schemas.microsoft.com/office/powerpoint/2010/main" val="4047724918"/>
              </p:ext>
            </p:extLst>
          </p:nvPr>
        </p:nvGraphicFramePr>
        <p:xfrm>
          <a:off x="6132482" y="5484208"/>
          <a:ext cx="434530" cy="234950"/>
        </p:xfrm>
        <a:graphic>
          <a:graphicData uri="http://schemas.openxmlformats.org/presentationml/2006/ole">
            <mc:AlternateContent xmlns:mc="http://schemas.openxmlformats.org/markup-compatibility/2006">
              <mc:Choice xmlns:v="urn:schemas-microsoft-com:vml" Requires="v">
                <p:oleObj name="Equation" r:id="rId16" imgW="190440" imgH="139680" progId="Equation.DSMT4">
                  <p:embed/>
                </p:oleObj>
              </mc:Choice>
              <mc:Fallback>
                <p:oleObj name="Equation" r:id="rId16" imgW="190440" imgH="139680" progId="Equation.DSMT4">
                  <p:embed/>
                  <p:pic>
                    <p:nvPicPr>
                      <p:cNvPr id="37" name="Object 36" descr="open parenthesis 80 kilometers per second close parenthesis multiplied by open parenthesis 5 millimeters close parenthesis squared,">
                        <a:extLst>
                          <a:ext uri="{FF2B5EF4-FFF2-40B4-BE49-F238E27FC236}">
                            <a16:creationId xmlns:a16="http://schemas.microsoft.com/office/drawing/2014/main" id="{76117E35-EC62-D1DB-70C8-3246EC29900A}"/>
                          </a:ext>
                        </a:extLst>
                      </p:cNvPr>
                      <p:cNvPicPr/>
                      <p:nvPr/>
                    </p:nvPicPr>
                    <p:blipFill>
                      <a:blip r:embed="rId12"/>
                      <a:stretch>
                        <a:fillRect/>
                      </a:stretch>
                    </p:blipFill>
                    <p:spPr>
                      <a:xfrm>
                        <a:off x="6132482" y="5484208"/>
                        <a:ext cx="434530" cy="234950"/>
                      </a:xfrm>
                      <a:prstGeom prst="rect">
                        <a:avLst/>
                      </a:prstGeom>
                    </p:spPr>
                  </p:pic>
                </p:oleObj>
              </mc:Fallback>
            </mc:AlternateContent>
          </a:graphicData>
        </a:graphic>
      </p:graphicFrame>
      <p:sp>
        <p:nvSpPr>
          <p:cNvPr id="19" name="Content Placeholder 18">
            <a:extLst>
              <a:ext uri="{FF2B5EF4-FFF2-40B4-BE49-F238E27FC236}">
                <a16:creationId xmlns:a16="http://schemas.microsoft.com/office/drawing/2014/main" id="{6365E736-281E-793B-B4C5-6BD80670644C}"/>
              </a:ext>
            </a:extLst>
          </p:cNvPr>
          <p:cNvSpPr>
            <a:spLocks noGrp="1"/>
          </p:cNvSpPr>
          <p:nvPr>
            <p:ph sz="quarter" idx="29"/>
          </p:nvPr>
        </p:nvSpPr>
        <p:spPr>
          <a:xfrm>
            <a:off x="6759179" y="5378153"/>
            <a:ext cx="4035535" cy="449008"/>
          </a:xfrm>
        </p:spPr>
        <p:txBody>
          <a:bodyPr wrap="square" lIns="0" tIns="18000" rIns="0" bIns="18000" anchor="ctr" anchorCtr="0">
            <a:spAutoFit/>
          </a:bodyPr>
          <a:lstStyle/>
          <a:p>
            <a:pPr marL="101600" indent="-101600">
              <a:buNone/>
            </a:pPr>
            <a:r>
              <a:rPr lang="en-US" sz="2800" noProof="0" dirty="0"/>
              <a:t>split order 2 (Steps 5.1-2)</a:t>
            </a:r>
          </a:p>
        </p:txBody>
      </p:sp>
      <p:sp>
        <p:nvSpPr>
          <p:cNvPr id="20" name="Content Placeholder 19">
            <a:extLst>
              <a:ext uri="{FF2B5EF4-FFF2-40B4-BE49-F238E27FC236}">
                <a16:creationId xmlns:a16="http://schemas.microsoft.com/office/drawing/2014/main" id="{D6BE5BDC-794D-073F-0FEF-44EC2837E1E7}"/>
              </a:ext>
            </a:extLst>
          </p:cNvPr>
          <p:cNvSpPr>
            <a:spLocks noGrp="1"/>
          </p:cNvSpPr>
          <p:nvPr>
            <p:ph sz="quarter" idx="30"/>
          </p:nvPr>
        </p:nvSpPr>
        <p:spPr>
          <a:xfrm>
            <a:off x="572169" y="5933590"/>
            <a:ext cx="3637521" cy="406480"/>
          </a:xfrm>
        </p:spPr>
        <p:txBody>
          <a:bodyPr wrap="square" lIns="0" tIns="18000" rIns="0" bIns="18000" anchor="ctr" anchorCtr="0">
            <a:spAutoFit/>
          </a:bodyPr>
          <a:lstStyle/>
          <a:p>
            <a:pPr marL="457200" indent="-457200">
              <a:buFont typeface="+mj-lt"/>
              <a:buAutoNum type="arabicPeriod" startAt="6"/>
            </a:pPr>
            <a:r>
              <a:rPr lang="en-US" sz="2800" noProof="0" dirty="0"/>
              <a:t>B releases memory</a:t>
            </a:r>
          </a:p>
        </p:txBody>
      </p:sp>
      <p:graphicFrame>
        <p:nvGraphicFramePr>
          <p:cNvPr id="38" name="Object 37" descr="An arrow pointing toward right.">
            <a:extLst>
              <a:ext uri="{FF2B5EF4-FFF2-40B4-BE49-F238E27FC236}">
                <a16:creationId xmlns:a16="http://schemas.microsoft.com/office/drawing/2014/main" id="{E846CEE4-7393-8621-600A-E927372F300E}"/>
              </a:ext>
            </a:extLst>
          </p:cNvPr>
          <p:cNvGraphicFramePr>
            <a:graphicFrameLocks noChangeAspect="1"/>
          </p:cNvGraphicFramePr>
          <p:nvPr>
            <p:extLst>
              <p:ext uri="{D42A27DB-BD31-4B8C-83A1-F6EECF244321}">
                <p14:modId xmlns:p14="http://schemas.microsoft.com/office/powerpoint/2010/main" val="4048367324"/>
              </p:ext>
            </p:extLst>
          </p:nvPr>
        </p:nvGraphicFramePr>
        <p:xfrm>
          <a:off x="4319500" y="6032526"/>
          <a:ext cx="434530" cy="234950"/>
        </p:xfrm>
        <a:graphic>
          <a:graphicData uri="http://schemas.openxmlformats.org/presentationml/2006/ole">
            <mc:AlternateContent xmlns:mc="http://schemas.openxmlformats.org/markup-compatibility/2006">
              <mc:Choice xmlns:v="urn:schemas-microsoft-com:vml" Requires="v">
                <p:oleObj name="Equation" r:id="rId17" imgW="190440" imgH="139680" progId="Equation.DSMT4">
                  <p:embed/>
                </p:oleObj>
              </mc:Choice>
              <mc:Fallback>
                <p:oleObj name="Equation" r:id="rId17" imgW="190440" imgH="139680" progId="Equation.DSMT4">
                  <p:embed/>
                  <p:pic>
                    <p:nvPicPr>
                      <p:cNvPr id="38" name="Object 37" descr="open parenthesis 80 kilometers per second close parenthesis multiplied by open parenthesis 5 millimeters close parenthesis squared,">
                        <a:extLst>
                          <a:ext uri="{FF2B5EF4-FFF2-40B4-BE49-F238E27FC236}">
                            <a16:creationId xmlns:a16="http://schemas.microsoft.com/office/drawing/2014/main" id="{E846CEE4-7393-8621-600A-E927372F300E}"/>
                          </a:ext>
                        </a:extLst>
                      </p:cNvPr>
                      <p:cNvPicPr/>
                      <p:nvPr/>
                    </p:nvPicPr>
                    <p:blipFill>
                      <a:blip r:embed="rId12"/>
                      <a:stretch>
                        <a:fillRect/>
                      </a:stretch>
                    </p:blipFill>
                    <p:spPr>
                      <a:xfrm>
                        <a:off x="4319500" y="6032526"/>
                        <a:ext cx="434530" cy="234950"/>
                      </a:xfrm>
                      <a:prstGeom prst="rect">
                        <a:avLst/>
                      </a:prstGeom>
                    </p:spPr>
                  </p:pic>
                </p:oleObj>
              </mc:Fallback>
            </mc:AlternateContent>
          </a:graphicData>
        </a:graphic>
      </p:graphicFrame>
      <p:sp>
        <p:nvSpPr>
          <p:cNvPr id="21" name="Content Placeholder 20">
            <a:extLst>
              <a:ext uri="{FF2B5EF4-FFF2-40B4-BE49-F238E27FC236}">
                <a16:creationId xmlns:a16="http://schemas.microsoft.com/office/drawing/2014/main" id="{F763E6A1-B544-34A8-E1F9-A0E2EE4D6C53}"/>
              </a:ext>
            </a:extLst>
          </p:cNvPr>
          <p:cNvSpPr>
            <a:spLocks noGrp="1"/>
          </p:cNvSpPr>
          <p:nvPr>
            <p:ph sz="quarter" idx="31"/>
          </p:nvPr>
        </p:nvSpPr>
        <p:spPr>
          <a:xfrm>
            <a:off x="4874965" y="5911456"/>
            <a:ext cx="4493942" cy="435802"/>
          </a:xfrm>
        </p:spPr>
        <p:txBody>
          <a:bodyPr wrap="square" lIns="0" tIns="18000" rIns="0" bIns="18000" anchor="ctr" anchorCtr="0">
            <a:spAutoFit/>
          </a:bodyPr>
          <a:lstStyle/>
          <a:p>
            <a:pPr marL="101600" indent="-101600">
              <a:buNone/>
            </a:pPr>
            <a:r>
              <a:rPr lang="en-US" sz="2800" noProof="0" dirty="0"/>
              <a:t>free order 1 block (Step 6)</a:t>
            </a:r>
          </a:p>
        </p:txBody>
      </p:sp>
    </p:spTree>
    <p:extLst>
      <p:ext uri="{BB962C8B-B14F-4D97-AF65-F5344CB8AC3E}">
        <p14:creationId xmlns:p14="http://schemas.microsoft.com/office/powerpoint/2010/main" val="291908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ABC7-E7FF-8B54-10CF-ED7750311BF1}"/>
              </a:ext>
            </a:extLst>
          </p:cNvPr>
          <p:cNvSpPr>
            <a:spLocks noGrp="1"/>
          </p:cNvSpPr>
          <p:nvPr>
            <p:ph type="title"/>
          </p:nvPr>
        </p:nvSpPr>
        <p:spPr>
          <a:xfrm>
            <a:off x="561075" y="302832"/>
            <a:ext cx="11151499" cy="1082792"/>
          </a:xfrm>
        </p:spPr>
        <p:txBody>
          <a:bodyPr wrap="square" lIns="0" tIns="18000" rIns="0" bIns="18000" anchor="ctr" anchorCtr="0">
            <a:spAutoFit/>
          </a:bodyPr>
          <a:lstStyle/>
          <a:p>
            <a:r>
              <a:rPr lang="en-US" sz="3400" noProof="0" dirty="0"/>
              <a:t>Buddy Memory Allocation (Based on Wikipedia Example) </a:t>
            </a:r>
            <a:r>
              <a:rPr lang="en-US" sz="2600" noProof="0" dirty="0"/>
              <a:t>(3 of 3)</a:t>
            </a:r>
          </a:p>
        </p:txBody>
      </p:sp>
      <p:sp>
        <p:nvSpPr>
          <p:cNvPr id="8" name="Content Placeholder 7">
            <a:extLst>
              <a:ext uri="{FF2B5EF4-FFF2-40B4-BE49-F238E27FC236}">
                <a16:creationId xmlns:a16="http://schemas.microsoft.com/office/drawing/2014/main" id="{C5AAB8D1-4B32-F388-825B-B3F7D96FAFBF}"/>
              </a:ext>
            </a:extLst>
          </p:cNvPr>
          <p:cNvSpPr>
            <a:spLocks noGrp="1"/>
          </p:cNvSpPr>
          <p:nvPr>
            <p:ph sz="quarter" idx="18"/>
          </p:nvPr>
        </p:nvSpPr>
        <p:spPr>
          <a:xfrm>
            <a:off x="556888" y="1822855"/>
            <a:ext cx="3616064" cy="467239"/>
          </a:xfrm>
        </p:spPr>
        <p:txBody>
          <a:bodyPr wrap="square" lIns="0" tIns="18000" rIns="0" bIns="18000" anchor="ctr" anchorCtr="0">
            <a:spAutoFit/>
          </a:bodyPr>
          <a:lstStyle/>
          <a:p>
            <a:pPr marL="457200" indent="-457200">
              <a:buFont typeface="+mj-lt"/>
              <a:buAutoNum type="arabicPeriod" startAt="7"/>
            </a:pPr>
            <a:r>
              <a:rPr lang="en-US" sz="2800" noProof="0" dirty="0"/>
              <a:t>D releases memory</a:t>
            </a:r>
          </a:p>
        </p:txBody>
      </p:sp>
      <p:graphicFrame>
        <p:nvGraphicFramePr>
          <p:cNvPr id="31" name="Object 30" descr="An arrow pointing toward right.">
            <a:extLst>
              <a:ext uri="{FF2B5EF4-FFF2-40B4-BE49-F238E27FC236}">
                <a16:creationId xmlns:a16="http://schemas.microsoft.com/office/drawing/2014/main" id="{D45C5955-3A31-A6B2-76F3-5EE7CBB4D84F}"/>
              </a:ext>
            </a:extLst>
          </p:cNvPr>
          <p:cNvGraphicFramePr>
            <a:graphicFrameLocks noChangeAspect="1"/>
          </p:cNvGraphicFramePr>
          <p:nvPr>
            <p:extLst>
              <p:ext uri="{D42A27DB-BD31-4B8C-83A1-F6EECF244321}">
                <p14:modId xmlns:p14="http://schemas.microsoft.com/office/powerpoint/2010/main" val="1562461912"/>
              </p:ext>
            </p:extLst>
          </p:nvPr>
        </p:nvGraphicFramePr>
        <p:xfrm>
          <a:off x="4420886" y="1963914"/>
          <a:ext cx="434530" cy="234950"/>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31" name="Object 30" descr="open parenthesis 80 kilometers per second close parenthesis multiplied by open parenthesis 5 millimeters close parenthesis squared,">
                        <a:extLst>
                          <a:ext uri="{FF2B5EF4-FFF2-40B4-BE49-F238E27FC236}">
                            <a16:creationId xmlns:a16="http://schemas.microsoft.com/office/drawing/2014/main" id="{D45C5955-3A31-A6B2-76F3-5EE7CBB4D84F}"/>
                          </a:ext>
                        </a:extLst>
                      </p:cNvPr>
                      <p:cNvPicPr/>
                      <p:nvPr/>
                    </p:nvPicPr>
                    <p:blipFill>
                      <a:blip r:embed="rId4"/>
                      <a:stretch>
                        <a:fillRect/>
                      </a:stretch>
                    </p:blipFill>
                    <p:spPr>
                      <a:xfrm>
                        <a:off x="4420886" y="1963914"/>
                        <a:ext cx="434530" cy="23495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9B36610B-D31D-3936-24A7-8C3B9E95C492}"/>
              </a:ext>
            </a:extLst>
          </p:cNvPr>
          <p:cNvSpPr>
            <a:spLocks noGrp="1"/>
          </p:cNvSpPr>
          <p:nvPr>
            <p:ph sz="quarter" idx="20"/>
          </p:nvPr>
        </p:nvSpPr>
        <p:spPr>
          <a:xfrm>
            <a:off x="5128480" y="1810527"/>
            <a:ext cx="5883318" cy="467239"/>
          </a:xfrm>
        </p:spPr>
        <p:txBody>
          <a:bodyPr wrap="square" lIns="0" tIns="18000" rIns="0" bIns="18000" anchor="ctr" anchorCtr="0">
            <a:spAutoFit/>
          </a:bodyPr>
          <a:lstStyle/>
          <a:p>
            <a:pPr marL="0" indent="0">
              <a:buNone/>
            </a:pPr>
            <a:r>
              <a:rPr lang="en-US" sz="2800" noProof="0" dirty="0"/>
              <a:t>free order 1 + coalesce (Steps 7.1-2)</a:t>
            </a:r>
          </a:p>
        </p:txBody>
      </p:sp>
      <p:sp>
        <p:nvSpPr>
          <p:cNvPr id="11" name="Content Placeholder 10">
            <a:extLst>
              <a:ext uri="{FF2B5EF4-FFF2-40B4-BE49-F238E27FC236}">
                <a16:creationId xmlns:a16="http://schemas.microsoft.com/office/drawing/2014/main" id="{D16A1627-A570-557F-1ED6-0EBB27A1030E}"/>
              </a:ext>
            </a:extLst>
          </p:cNvPr>
          <p:cNvSpPr>
            <a:spLocks noGrp="1"/>
          </p:cNvSpPr>
          <p:nvPr>
            <p:ph sz="quarter" idx="21"/>
          </p:nvPr>
        </p:nvSpPr>
        <p:spPr>
          <a:xfrm>
            <a:off x="561077" y="2419269"/>
            <a:ext cx="3616062" cy="467239"/>
          </a:xfrm>
        </p:spPr>
        <p:txBody>
          <a:bodyPr wrap="square" lIns="0" tIns="18000" rIns="0" bIns="18000" anchor="ctr" anchorCtr="0">
            <a:spAutoFit/>
          </a:bodyPr>
          <a:lstStyle/>
          <a:p>
            <a:pPr marL="457200" indent="-457200">
              <a:buFont typeface="+mj-lt"/>
              <a:buAutoNum type="arabicPeriod" startAt="8"/>
            </a:pPr>
            <a:r>
              <a:rPr lang="en-US" sz="2800" noProof="0" dirty="0"/>
              <a:t>A releases memory </a:t>
            </a:r>
          </a:p>
        </p:txBody>
      </p:sp>
      <p:graphicFrame>
        <p:nvGraphicFramePr>
          <p:cNvPr id="33" name="Object 32" descr="An arrow pointing toward right.">
            <a:extLst>
              <a:ext uri="{FF2B5EF4-FFF2-40B4-BE49-F238E27FC236}">
                <a16:creationId xmlns:a16="http://schemas.microsoft.com/office/drawing/2014/main" id="{7E788693-4807-E3C1-39B2-8A4FE0B62459}"/>
              </a:ext>
            </a:extLst>
          </p:cNvPr>
          <p:cNvGraphicFramePr>
            <a:graphicFrameLocks noChangeAspect="1"/>
          </p:cNvGraphicFramePr>
          <p:nvPr>
            <p:extLst>
              <p:ext uri="{D42A27DB-BD31-4B8C-83A1-F6EECF244321}">
                <p14:modId xmlns:p14="http://schemas.microsoft.com/office/powerpoint/2010/main" val="2745057147"/>
              </p:ext>
            </p:extLst>
          </p:nvPr>
        </p:nvGraphicFramePr>
        <p:xfrm>
          <a:off x="4422692" y="2573514"/>
          <a:ext cx="434530" cy="234950"/>
        </p:xfrm>
        <a:graphic>
          <a:graphicData uri="http://schemas.openxmlformats.org/presentationml/2006/ole">
            <mc:AlternateContent xmlns:mc="http://schemas.openxmlformats.org/markup-compatibility/2006">
              <mc:Choice xmlns:v="urn:schemas-microsoft-com:vml" Requires="v">
                <p:oleObj name="Equation" r:id="rId5" imgW="190440" imgH="139680" progId="Equation.DSMT4">
                  <p:embed/>
                </p:oleObj>
              </mc:Choice>
              <mc:Fallback>
                <p:oleObj name="Equation" r:id="rId5" imgW="190440" imgH="139680" progId="Equation.DSMT4">
                  <p:embed/>
                  <p:pic>
                    <p:nvPicPr>
                      <p:cNvPr id="33" name="Object 32" descr="open parenthesis 80 kilometers per second close parenthesis multiplied by open parenthesis 5 millimeters close parenthesis squared,">
                        <a:extLst>
                          <a:ext uri="{FF2B5EF4-FFF2-40B4-BE49-F238E27FC236}">
                            <a16:creationId xmlns:a16="http://schemas.microsoft.com/office/drawing/2014/main" id="{7E788693-4807-E3C1-39B2-8A4FE0B62459}"/>
                          </a:ext>
                        </a:extLst>
                      </p:cNvPr>
                      <p:cNvPicPr/>
                      <p:nvPr/>
                    </p:nvPicPr>
                    <p:blipFill>
                      <a:blip r:embed="rId6"/>
                      <a:stretch>
                        <a:fillRect/>
                      </a:stretch>
                    </p:blipFill>
                    <p:spPr>
                      <a:xfrm>
                        <a:off x="4422692" y="2573514"/>
                        <a:ext cx="434530" cy="234950"/>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A45126E7-04A3-A4F9-4EA8-9FD3EB08EC29}"/>
              </a:ext>
            </a:extLst>
          </p:cNvPr>
          <p:cNvSpPr>
            <a:spLocks noGrp="1"/>
          </p:cNvSpPr>
          <p:nvPr>
            <p:ph sz="quarter" idx="23"/>
          </p:nvPr>
        </p:nvSpPr>
        <p:spPr>
          <a:xfrm>
            <a:off x="5125050" y="2422108"/>
            <a:ext cx="5751026" cy="467239"/>
          </a:xfrm>
        </p:spPr>
        <p:txBody>
          <a:bodyPr wrap="square" lIns="0" tIns="18000" rIns="0" bIns="18000" anchor="ctr" anchorCtr="0">
            <a:spAutoFit/>
          </a:bodyPr>
          <a:lstStyle/>
          <a:p>
            <a:pPr marL="0" indent="0">
              <a:buNone/>
            </a:pPr>
            <a:r>
              <a:rPr lang="en-US" sz="2800" noProof="0" dirty="0"/>
              <a:t>free order 0 block.(Step 8)</a:t>
            </a:r>
          </a:p>
        </p:txBody>
      </p:sp>
      <p:sp>
        <p:nvSpPr>
          <p:cNvPr id="14" name="Content Placeholder 13">
            <a:extLst>
              <a:ext uri="{FF2B5EF4-FFF2-40B4-BE49-F238E27FC236}">
                <a16:creationId xmlns:a16="http://schemas.microsoft.com/office/drawing/2014/main" id="{05DC33B5-6069-573A-6027-A8437BC1652C}"/>
              </a:ext>
            </a:extLst>
          </p:cNvPr>
          <p:cNvSpPr>
            <a:spLocks noGrp="1"/>
          </p:cNvSpPr>
          <p:nvPr>
            <p:ph sz="quarter" idx="24"/>
          </p:nvPr>
        </p:nvSpPr>
        <p:spPr>
          <a:xfrm>
            <a:off x="564598" y="2966339"/>
            <a:ext cx="3699957" cy="467239"/>
          </a:xfrm>
        </p:spPr>
        <p:txBody>
          <a:bodyPr wrap="square" lIns="0" tIns="18000" rIns="0" bIns="18000" anchor="ctr" anchorCtr="0">
            <a:spAutoFit/>
          </a:bodyPr>
          <a:lstStyle/>
          <a:p>
            <a:pPr marL="457200" indent="-457200">
              <a:buFont typeface="+mj-lt"/>
              <a:buAutoNum type="arabicPeriod" startAt="9"/>
            </a:pPr>
            <a:r>
              <a:rPr lang="en-US" sz="2800" noProof="0" dirty="0"/>
              <a:t>C releases memory </a:t>
            </a:r>
          </a:p>
        </p:txBody>
      </p:sp>
      <p:graphicFrame>
        <p:nvGraphicFramePr>
          <p:cNvPr id="35" name="Object 34" descr="An arrow pointing toward right.">
            <a:extLst>
              <a:ext uri="{FF2B5EF4-FFF2-40B4-BE49-F238E27FC236}">
                <a16:creationId xmlns:a16="http://schemas.microsoft.com/office/drawing/2014/main" id="{DA5A6606-2C82-B7CD-CB38-7D747B933AF0}"/>
              </a:ext>
            </a:extLst>
          </p:cNvPr>
          <p:cNvGraphicFramePr>
            <a:graphicFrameLocks noChangeAspect="1"/>
          </p:cNvGraphicFramePr>
          <p:nvPr>
            <p:extLst>
              <p:ext uri="{D42A27DB-BD31-4B8C-83A1-F6EECF244321}">
                <p14:modId xmlns:p14="http://schemas.microsoft.com/office/powerpoint/2010/main" val="2714289497"/>
              </p:ext>
            </p:extLst>
          </p:nvPr>
        </p:nvGraphicFramePr>
        <p:xfrm>
          <a:off x="4413230" y="3087864"/>
          <a:ext cx="434530" cy="234950"/>
        </p:xfrm>
        <a:graphic>
          <a:graphicData uri="http://schemas.openxmlformats.org/presentationml/2006/ole">
            <mc:AlternateContent xmlns:mc="http://schemas.openxmlformats.org/markup-compatibility/2006">
              <mc:Choice xmlns:v="urn:schemas-microsoft-com:vml" Requires="v">
                <p:oleObj name="Equation" r:id="rId7" imgW="190440" imgH="139680" progId="Equation.DSMT4">
                  <p:embed/>
                </p:oleObj>
              </mc:Choice>
              <mc:Fallback>
                <p:oleObj name="Equation" r:id="rId7" imgW="190440" imgH="139680" progId="Equation.DSMT4">
                  <p:embed/>
                  <p:pic>
                    <p:nvPicPr>
                      <p:cNvPr id="35" name="Object 34" descr="open parenthesis 80 kilometers per second close parenthesis multiplied by open parenthesis 5 millimeters close parenthesis squared,">
                        <a:extLst>
                          <a:ext uri="{FF2B5EF4-FFF2-40B4-BE49-F238E27FC236}">
                            <a16:creationId xmlns:a16="http://schemas.microsoft.com/office/drawing/2014/main" id="{DA5A6606-2C82-B7CD-CB38-7D747B933AF0}"/>
                          </a:ext>
                        </a:extLst>
                      </p:cNvPr>
                      <p:cNvPicPr/>
                      <p:nvPr/>
                    </p:nvPicPr>
                    <p:blipFill>
                      <a:blip r:embed="rId6"/>
                      <a:stretch>
                        <a:fillRect/>
                      </a:stretch>
                    </p:blipFill>
                    <p:spPr>
                      <a:xfrm>
                        <a:off x="4413230" y="3087864"/>
                        <a:ext cx="434530" cy="234950"/>
                      </a:xfrm>
                      <a:prstGeom prst="rect">
                        <a:avLst/>
                      </a:prstGeom>
                    </p:spPr>
                  </p:pic>
                </p:oleObj>
              </mc:Fallback>
            </mc:AlternateContent>
          </a:graphicData>
        </a:graphic>
      </p:graphicFrame>
      <p:sp>
        <p:nvSpPr>
          <p:cNvPr id="16" name="Content Placeholder 15">
            <a:extLst>
              <a:ext uri="{FF2B5EF4-FFF2-40B4-BE49-F238E27FC236}">
                <a16:creationId xmlns:a16="http://schemas.microsoft.com/office/drawing/2014/main" id="{530D9D08-1BB6-FE58-5754-9AFFDC67CAE1}"/>
              </a:ext>
            </a:extLst>
          </p:cNvPr>
          <p:cNvSpPr>
            <a:spLocks noGrp="1"/>
          </p:cNvSpPr>
          <p:nvPr>
            <p:ph sz="quarter" idx="26"/>
          </p:nvPr>
        </p:nvSpPr>
        <p:spPr>
          <a:xfrm>
            <a:off x="5119882" y="2960361"/>
            <a:ext cx="5187043" cy="467239"/>
          </a:xfrm>
        </p:spPr>
        <p:txBody>
          <a:bodyPr wrap="square" lIns="0" tIns="18000" rIns="0" bIns="18000" anchor="ctr" anchorCtr="0">
            <a:spAutoFit/>
          </a:bodyPr>
          <a:lstStyle/>
          <a:p>
            <a:pPr marL="101600" indent="-101600">
              <a:buNone/>
            </a:pPr>
            <a:r>
              <a:rPr lang="en-US" sz="2800" noProof="0" dirty="0"/>
              <a:t>free order 0 block + 3 x coalesce</a:t>
            </a:r>
          </a:p>
        </p:txBody>
      </p:sp>
    </p:spTree>
    <p:extLst>
      <p:ext uri="{BB962C8B-B14F-4D97-AF65-F5344CB8AC3E}">
        <p14:creationId xmlns:p14="http://schemas.microsoft.com/office/powerpoint/2010/main" val="2764365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61976" y="242239"/>
            <a:ext cx="11150599" cy="559572"/>
          </a:xfrm>
        </p:spPr>
        <p:txBody>
          <a:bodyPr wrap="square" lIns="0" tIns="18000" rIns="0" bIns="18000" anchor="ctr" anchorCtr="0">
            <a:spAutoFit/>
          </a:bodyPr>
          <a:lstStyle/>
          <a:p>
            <a:r>
              <a:rPr lang="en-US" sz="3400" noProof="0" dirty="0"/>
              <a:t>Memory (1)</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61504" y="952409"/>
            <a:ext cx="11150599" cy="2344676"/>
          </a:xfrm>
        </p:spPr>
        <p:txBody>
          <a:bodyPr wrap="square" lIns="0" tIns="18000" rIns="0" bIns="18000" anchor="ctr" anchorCtr="0">
            <a:spAutoFit/>
          </a:bodyPr>
          <a:lstStyle/>
          <a:p>
            <a:pPr marL="0" indent="0">
              <a:spcBef>
                <a:spcPts val="600"/>
              </a:spcBef>
              <a:buNone/>
            </a:pPr>
            <a:r>
              <a:rPr lang="en-US" sz="2800" noProof="0" dirty="0"/>
              <a:t>Paraphrase of Parkinson’s Law:</a:t>
            </a:r>
          </a:p>
          <a:p>
            <a:pPr marL="0" indent="0">
              <a:spcBef>
                <a:spcPts val="600"/>
              </a:spcBef>
              <a:buNone/>
            </a:pPr>
            <a:r>
              <a:rPr lang="en-US" sz="2800" b="1" noProof="0" dirty="0"/>
              <a:t>Programs expand to fill the memory available to hold them.</a:t>
            </a:r>
          </a:p>
          <a:p>
            <a:pPr marL="0" indent="0">
              <a:spcBef>
                <a:spcPts val="600"/>
              </a:spcBef>
              <a:buNone/>
            </a:pPr>
            <a:r>
              <a:rPr lang="en-US" sz="2800" noProof="0" dirty="0"/>
              <a:t>My laptop with 32</a:t>
            </a:r>
            <a:r>
              <a:rPr lang="en-US" sz="2800" spc="-300" noProof="0" dirty="0"/>
              <a:t>G </a:t>
            </a:r>
            <a:r>
              <a:rPr lang="en-US" sz="2800" noProof="0" dirty="0"/>
              <a:t>B of </a:t>
            </a:r>
            <a:r>
              <a:rPr lang="en-US" sz="2800" spc="-300" noProof="0" dirty="0"/>
              <a:t>R A </a:t>
            </a:r>
            <a:r>
              <a:rPr lang="en-US" sz="2800" noProof="0" dirty="0"/>
              <a:t>M has 20,000 times more memory than the </a:t>
            </a:r>
            <a:r>
              <a:rPr lang="en-US" sz="2800" spc="-300" noProof="0" dirty="0"/>
              <a:t>I B </a:t>
            </a:r>
            <a:r>
              <a:rPr lang="en-US" sz="2800" noProof="0" dirty="0"/>
              <a:t>M 7094 (32768 words of 36 bits)─the largest computer in the world in the early 1960s. And my laptop is always full.</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301351"/>
            <a:ext cx="11151499" cy="559572"/>
          </a:xfrm>
        </p:spPr>
        <p:txBody>
          <a:bodyPr wrap="square" lIns="0" tIns="18000" rIns="0" bIns="18000" anchor="ctr" anchorCtr="0">
            <a:spAutoFit/>
          </a:bodyPr>
          <a:lstStyle/>
          <a:p>
            <a:r>
              <a:rPr lang="en-US" sz="3400" noProof="0" dirty="0"/>
              <a:t>Slabs and Buddies</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61075" y="1177120"/>
            <a:ext cx="2244327" cy="467239"/>
          </a:xfrm>
        </p:spPr>
        <p:txBody>
          <a:bodyPr wrap="square" lIns="0" tIns="18000" rIns="0" bIns="18000" anchor="ctr" anchorCtr="0">
            <a:spAutoFit/>
          </a:bodyPr>
          <a:lstStyle/>
          <a:p>
            <a:pPr marL="0" indent="0" eaLnBrk="0" fontAlgn="base" hangingPunct="0">
              <a:spcBef>
                <a:spcPct val="0"/>
              </a:spcBef>
              <a:spcAft>
                <a:spcPct val="0"/>
              </a:spcAft>
              <a:buClrTx/>
              <a:buSzTx/>
              <a:buNone/>
            </a:pPr>
            <a:r>
              <a:rPr lang="en-US" altLang="en-NL" sz="2800" noProof="0" dirty="0">
                <a:solidFill>
                  <a:srgbClr val="007FA3"/>
                </a:solidFill>
                <a:latin typeface="Arial" panose="020B0604020202020204" pitchFamily="34" charset="0"/>
                <a:cs typeface="Arial" panose="020B0604020202020204" pitchFamily="34" charset="0"/>
              </a:rPr>
              <a:t>Extra material</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077" y="1897250"/>
            <a:ext cx="7249423" cy="3868170"/>
          </a:xfrm>
        </p:spPr>
        <p:txBody>
          <a:bodyPr wrap="square" lIns="0" tIns="18000" rIns="0" bIns="18000" anchor="ctr" anchorCtr="0">
            <a:spAutoFit/>
          </a:bodyPr>
          <a:lstStyle/>
          <a:p>
            <a:pPr marL="342900" indent="-342900">
              <a:spcBef>
                <a:spcPts val="600"/>
              </a:spcBef>
            </a:pPr>
            <a:r>
              <a:rPr lang="en-US" sz="2800" noProof="0" dirty="0">
                <a:solidFill>
                  <a:srgbClr val="000000"/>
                </a:solidFill>
                <a:latin typeface="Arial" panose="020B0604020202020204" pitchFamily="34" charset="0"/>
              </a:rPr>
              <a:t>Buddy allocator: </a:t>
            </a:r>
          </a:p>
          <a:p>
            <a:pPr marL="342900" indent="-342900">
              <a:spcBef>
                <a:spcPts val="600"/>
              </a:spcBef>
            </a:pPr>
            <a:r>
              <a:rPr lang="en-US" sz="2800" noProof="0" dirty="0">
                <a:solidFill>
                  <a:srgbClr val="000000"/>
                </a:solidFill>
                <a:latin typeface="Arial" panose="020B0604020202020204" pitchFamily="34" charset="0"/>
              </a:rPr>
              <a:t>Fast and limits external fragmentation</a:t>
            </a:r>
          </a:p>
          <a:p>
            <a:pPr marL="342900" indent="-342900">
              <a:spcBef>
                <a:spcPts val="600"/>
              </a:spcBef>
            </a:pPr>
            <a:r>
              <a:rPr lang="en-US" sz="2800" noProof="0" dirty="0">
                <a:solidFill>
                  <a:srgbClr val="000000"/>
                </a:solidFill>
                <a:latin typeface="Arial" panose="020B0604020202020204" pitchFamily="34" charset="0"/>
              </a:rPr>
              <a:t>but considerable internal fragmentation</a:t>
            </a:r>
          </a:p>
          <a:p>
            <a:pPr marL="342900" indent="-342900">
              <a:spcBef>
                <a:spcPts val="600"/>
              </a:spcBef>
            </a:pPr>
            <a:r>
              <a:rPr lang="en-US" sz="2800" noProof="0" dirty="0">
                <a:solidFill>
                  <a:srgbClr val="000000"/>
                </a:solidFill>
                <a:latin typeface="Arial" panose="020B0604020202020204" pitchFamily="34" charset="0"/>
              </a:rPr>
              <a:t>Often combined with other allocators</a:t>
            </a:r>
          </a:p>
          <a:p>
            <a:pPr marL="829818" lvl="1" indent="-342900"/>
            <a:r>
              <a:rPr lang="en-US" sz="2800" noProof="0" dirty="0">
                <a:solidFill>
                  <a:srgbClr val="000000"/>
                </a:solidFill>
                <a:latin typeface="Arial" panose="020B0604020202020204" pitchFamily="34" charset="0"/>
              </a:rPr>
              <a:t>E.g., in Linux, the </a:t>
            </a:r>
            <a:r>
              <a:rPr lang="en-US" sz="2800" noProof="0" dirty="0" err="1">
                <a:solidFill>
                  <a:srgbClr val="000000"/>
                </a:solidFill>
                <a:latin typeface="Arial" panose="020B0604020202020204" pitchFamily="34" charset="0"/>
              </a:rPr>
              <a:t>vmalloc</a:t>
            </a:r>
            <a:r>
              <a:rPr lang="en-US" sz="2800" noProof="0" dirty="0">
                <a:solidFill>
                  <a:srgbClr val="000000"/>
                </a:solidFill>
                <a:latin typeface="Arial" panose="020B0604020202020204" pitchFamily="34" charset="0"/>
              </a:rPr>
              <a:t> and slab allocators sit on top of buddy allocator</a:t>
            </a:r>
          </a:p>
          <a:p>
            <a:pPr marL="342900" indent="-342900">
              <a:spcBef>
                <a:spcPts val="600"/>
              </a:spcBef>
            </a:pPr>
            <a:r>
              <a:rPr lang="en-US" sz="2800" noProof="0" dirty="0">
                <a:solidFill>
                  <a:srgbClr val="000000"/>
                </a:solidFill>
                <a:latin typeface="Arial" panose="020B0604020202020204" pitchFamily="34" charset="0"/>
              </a:rPr>
              <a:t>So slab allocator gets memory from buddy and parcels this out to callers of </a:t>
            </a:r>
            <a:r>
              <a:rPr lang="en-US" sz="2800" noProof="0" dirty="0" err="1">
                <a:solidFill>
                  <a:srgbClr val="000000"/>
                </a:solidFill>
                <a:latin typeface="Arial" panose="020B0604020202020204" pitchFamily="34" charset="0"/>
              </a:rPr>
              <a:t>kmalloc</a:t>
            </a:r>
            <a:r>
              <a:rPr lang="en-US" sz="2800" noProof="0" dirty="0">
                <a:solidFill>
                  <a:srgbClr val="000000"/>
                </a:solidFill>
                <a:latin typeface="Arial" panose="020B0604020202020204" pitchFamily="34" charset="0"/>
              </a:rPr>
              <a:t>()</a:t>
            </a:r>
          </a:p>
        </p:txBody>
      </p:sp>
      <p:pic>
        <p:nvPicPr>
          <p:cNvPr id="7" name="Picture 6" descr="An illustration of slabs and buddies.&#10;Long description is available in notes, press F6">
            <a:extLst>
              <a:ext uri="{FF2B5EF4-FFF2-40B4-BE49-F238E27FC236}">
                <a16:creationId xmlns:a16="http://schemas.microsoft.com/office/drawing/2014/main" id="{6A874D77-C7BB-3ADD-2B05-8ED0C63DEF26}"/>
              </a:ext>
            </a:extLst>
          </p:cNvPr>
          <p:cNvPicPr>
            <a:picLocks noChangeAspect="1"/>
          </p:cNvPicPr>
          <p:nvPr/>
        </p:nvPicPr>
        <p:blipFill>
          <a:blip r:embed="rId3"/>
          <a:stretch>
            <a:fillRect/>
          </a:stretch>
        </p:blipFill>
        <p:spPr>
          <a:xfrm>
            <a:off x="8097225" y="1744900"/>
            <a:ext cx="3615755" cy="3368201"/>
          </a:xfrm>
          <a:prstGeom prst="rect">
            <a:avLst/>
          </a:prstGeom>
        </p:spPr>
      </p:pic>
    </p:spTree>
    <p:extLst>
      <p:ext uri="{BB962C8B-B14F-4D97-AF65-F5344CB8AC3E}">
        <p14:creationId xmlns:p14="http://schemas.microsoft.com/office/powerpoint/2010/main" val="1587155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ABC7-E7FF-8B54-10CF-ED7750311BF1}"/>
              </a:ext>
            </a:extLst>
          </p:cNvPr>
          <p:cNvSpPr>
            <a:spLocks noGrp="1"/>
          </p:cNvSpPr>
          <p:nvPr>
            <p:ph type="title"/>
          </p:nvPr>
        </p:nvSpPr>
        <p:spPr>
          <a:xfrm>
            <a:off x="561075" y="298641"/>
            <a:ext cx="11148801" cy="559572"/>
          </a:xfrm>
        </p:spPr>
        <p:txBody>
          <a:bodyPr wrap="square" lIns="0" tIns="18000" rIns="0" bIns="18000" anchor="ctr" anchorCtr="0">
            <a:spAutoFit/>
          </a:bodyPr>
          <a:lstStyle/>
          <a:p>
            <a:r>
              <a:rPr lang="en-US" sz="3400" noProof="0" dirty="0"/>
              <a:t>Slab Allocator: Motivation</a:t>
            </a:r>
          </a:p>
        </p:txBody>
      </p:sp>
      <p:sp>
        <p:nvSpPr>
          <p:cNvPr id="3" name="Content Placeholder 2">
            <a:extLst>
              <a:ext uri="{FF2B5EF4-FFF2-40B4-BE49-F238E27FC236}">
                <a16:creationId xmlns:a16="http://schemas.microsoft.com/office/drawing/2014/main" id="{C4F96B16-20EC-98F6-F344-5FD7FB973DBC}"/>
              </a:ext>
            </a:extLst>
          </p:cNvPr>
          <p:cNvSpPr>
            <a:spLocks noGrp="1"/>
          </p:cNvSpPr>
          <p:nvPr>
            <p:ph sz="quarter" idx="13"/>
          </p:nvPr>
        </p:nvSpPr>
        <p:spPr>
          <a:xfrm>
            <a:off x="561077" y="991977"/>
            <a:ext cx="11151498" cy="467239"/>
          </a:xfrm>
        </p:spPr>
        <p:txBody>
          <a:bodyPr wrap="square" lIns="0" tIns="18000" rIns="0" bIns="18000" anchor="ctr" anchorCtr="0">
            <a:spAutoFit/>
          </a:bodyPr>
          <a:lstStyle/>
          <a:p>
            <a:pPr marL="0" indent="0">
              <a:spcBef>
                <a:spcPts val="0"/>
              </a:spcBef>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1DF069AB-F74F-4E51-59C6-3993132A0AF4}"/>
              </a:ext>
            </a:extLst>
          </p:cNvPr>
          <p:cNvSpPr>
            <a:spLocks noGrp="1"/>
          </p:cNvSpPr>
          <p:nvPr>
            <p:ph sz="quarter" idx="14"/>
          </p:nvPr>
        </p:nvSpPr>
        <p:spPr>
          <a:xfrm>
            <a:off x="563773" y="1551823"/>
            <a:ext cx="11148801" cy="1390568"/>
          </a:xfrm>
        </p:spPr>
        <p:txBody>
          <a:bodyPr wrap="square" lIns="0" tIns="18000" rIns="0" bIns="18000" anchor="ctr" anchorCtr="0">
            <a:spAutoFit/>
          </a:bodyPr>
          <a:lstStyle/>
          <a:p>
            <a:pPr marL="0" indent="0">
              <a:spcBef>
                <a:spcPts val="600"/>
              </a:spcBef>
              <a:buNone/>
            </a:pPr>
            <a:r>
              <a:rPr lang="en-US" sz="2600" noProof="0" dirty="0"/>
              <a:t>Allocation + freeing of objects of the same type: very common in </a:t>
            </a:r>
            <a:r>
              <a:rPr lang="en-US" sz="2600" spc="-250" noProof="0" dirty="0"/>
              <a:t>O </a:t>
            </a:r>
            <a:r>
              <a:rPr lang="en-US" sz="2600" noProof="0" dirty="0"/>
              <a:t>S</a:t>
            </a:r>
          </a:p>
          <a:p>
            <a:pPr marL="342900" indent="-342900">
              <a:spcBef>
                <a:spcPts val="600"/>
              </a:spcBef>
            </a:pPr>
            <a:r>
              <a:rPr lang="en-US" sz="2600" noProof="0" dirty="0"/>
              <a:t>Speed is of the essence</a:t>
            </a:r>
          </a:p>
          <a:p>
            <a:pPr marL="342900" indent="-342900">
              <a:spcBef>
                <a:spcPts val="600"/>
              </a:spcBef>
            </a:pPr>
            <a:r>
              <a:rPr lang="en-US" sz="2600" noProof="0" dirty="0"/>
              <a:t>Unfortunately, allocating, initializing, and destroying objects all take time</a:t>
            </a:r>
          </a:p>
        </p:txBody>
      </p:sp>
      <p:sp>
        <p:nvSpPr>
          <p:cNvPr id="5" name="Content Placeholder 4">
            <a:extLst>
              <a:ext uri="{FF2B5EF4-FFF2-40B4-BE49-F238E27FC236}">
                <a16:creationId xmlns:a16="http://schemas.microsoft.com/office/drawing/2014/main" id="{185FFDF5-5F61-95F3-CEB4-335FE50BFEBE}"/>
              </a:ext>
            </a:extLst>
          </p:cNvPr>
          <p:cNvSpPr>
            <a:spLocks noGrp="1"/>
          </p:cNvSpPr>
          <p:nvPr>
            <p:ph sz="quarter" idx="15"/>
          </p:nvPr>
        </p:nvSpPr>
        <p:spPr>
          <a:xfrm>
            <a:off x="561253" y="3067258"/>
            <a:ext cx="4266442" cy="436461"/>
          </a:xfrm>
        </p:spPr>
        <p:txBody>
          <a:bodyPr wrap="square" lIns="0" tIns="18000" rIns="0" bIns="18000" anchor="ctr" anchorCtr="0">
            <a:spAutoFit/>
          </a:bodyPr>
          <a:lstStyle/>
          <a:p>
            <a:pPr marL="772668" lvl="1" indent="-285750"/>
            <a:r>
              <a:rPr lang="en-US" sz="2600" noProof="0" dirty="0"/>
              <a:t>E.g., list of free chunks</a:t>
            </a:r>
          </a:p>
        </p:txBody>
      </p:sp>
      <p:graphicFrame>
        <p:nvGraphicFramePr>
          <p:cNvPr id="29" name="Object 28" descr="An arrow pointing toward right.">
            <a:extLst>
              <a:ext uri="{FF2B5EF4-FFF2-40B4-BE49-F238E27FC236}">
                <a16:creationId xmlns:a16="http://schemas.microsoft.com/office/drawing/2014/main" id="{27B1A172-42CD-D82C-97E1-59CDA7F03D63}"/>
              </a:ext>
            </a:extLst>
          </p:cNvPr>
          <p:cNvGraphicFramePr>
            <a:graphicFrameLocks noChangeAspect="1"/>
          </p:cNvGraphicFramePr>
          <p:nvPr>
            <p:extLst>
              <p:ext uri="{D42A27DB-BD31-4B8C-83A1-F6EECF244321}">
                <p14:modId xmlns:p14="http://schemas.microsoft.com/office/powerpoint/2010/main" val="2409937967"/>
              </p:ext>
            </p:extLst>
          </p:nvPr>
        </p:nvGraphicFramePr>
        <p:xfrm>
          <a:off x="5089610" y="3163547"/>
          <a:ext cx="403060" cy="294127"/>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9" name="Object 28" descr="open parenthesis 80 kilometers per second close parenthesis multiplied by open parenthesis 5 millimeters close parenthesis squared,">
                        <a:extLst>
                          <a:ext uri="{FF2B5EF4-FFF2-40B4-BE49-F238E27FC236}">
                            <a16:creationId xmlns:a16="http://schemas.microsoft.com/office/drawing/2014/main" id="{27B1A172-42CD-D82C-97E1-59CDA7F03D63}"/>
                          </a:ext>
                        </a:extLst>
                      </p:cNvPr>
                      <p:cNvPicPr/>
                      <p:nvPr/>
                    </p:nvPicPr>
                    <p:blipFill>
                      <a:blip r:embed="rId4"/>
                      <a:stretch>
                        <a:fillRect/>
                      </a:stretch>
                    </p:blipFill>
                    <p:spPr>
                      <a:xfrm>
                        <a:off x="5089610" y="3163547"/>
                        <a:ext cx="403060" cy="294127"/>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71A9C801-52F4-90BE-113C-0680E8B19B3F}"/>
              </a:ext>
            </a:extLst>
          </p:cNvPr>
          <p:cNvSpPr>
            <a:spLocks noGrp="1"/>
          </p:cNvSpPr>
          <p:nvPr>
            <p:ph sz="quarter" idx="16"/>
          </p:nvPr>
        </p:nvSpPr>
        <p:spPr>
          <a:xfrm>
            <a:off x="5719495" y="3019737"/>
            <a:ext cx="5491430" cy="436461"/>
          </a:xfrm>
        </p:spPr>
        <p:txBody>
          <a:bodyPr wrap="square" lIns="0" tIns="18000" rIns="0" bIns="18000" anchor="ctr" anchorCtr="0">
            <a:spAutoFit/>
          </a:bodyPr>
          <a:lstStyle/>
          <a:p>
            <a:pPr marL="485775" lvl="1" indent="-485775">
              <a:buNone/>
            </a:pPr>
            <a:r>
              <a:rPr lang="en-US" sz="2600" noProof="0" dirty="0"/>
              <a:t>allocation requires traversing list to</a:t>
            </a:r>
          </a:p>
        </p:txBody>
      </p:sp>
      <p:sp>
        <p:nvSpPr>
          <p:cNvPr id="7" name="Content Placeholder 6">
            <a:extLst>
              <a:ext uri="{FF2B5EF4-FFF2-40B4-BE49-F238E27FC236}">
                <a16:creationId xmlns:a16="http://schemas.microsoft.com/office/drawing/2014/main" id="{E29BACF0-5CEC-F62D-6323-94D5A2B854C1}"/>
              </a:ext>
            </a:extLst>
          </p:cNvPr>
          <p:cNvSpPr>
            <a:spLocks noGrp="1"/>
          </p:cNvSpPr>
          <p:nvPr>
            <p:ph sz="quarter" idx="17"/>
          </p:nvPr>
        </p:nvSpPr>
        <p:spPr>
          <a:xfrm>
            <a:off x="600393" y="3549612"/>
            <a:ext cx="4928897" cy="436461"/>
          </a:xfrm>
        </p:spPr>
        <p:txBody>
          <a:bodyPr wrap="square" lIns="0" tIns="18000" rIns="0" bIns="18000" anchor="ctr" anchorCtr="0">
            <a:spAutoFit/>
          </a:bodyPr>
          <a:lstStyle/>
          <a:p>
            <a:pPr marL="485775" lvl="1" indent="-485775">
              <a:buNone/>
            </a:pPr>
            <a:r>
              <a:rPr lang="en-US" sz="2600" noProof="0" dirty="0"/>
              <a:t>find a chunk of sufficient size</a:t>
            </a:r>
          </a:p>
        </p:txBody>
      </p:sp>
      <p:sp>
        <p:nvSpPr>
          <p:cNvPr id="8" name="Content Placeholder 7">
            <a:extLst>
              <a:ext uri="{FF2B5EF4-FFF2-40B4-BE49-F238E27FC236}">
                <a16:creationId xmlns:a16="http://schemas.microsoft.com/office/drawing/2014/main" id="{C5AAB8D1-4B32-F388-825B-B3F7D96FAFBF}"/>
              </a:ext>
            </a:extLst>
          </p:cNvPr>
          <p:cNvSpPr>
            <a:spLocks noGrp="1"/>
          </p:cNvSpPr>
          <p:nvPr>
            <p:ph sz="quarter" idx="18"/>
          </p:nvPr>
        </p:nvSpPr>
        <p:spPr>
          <a:xfrm>
            <a:off x="558696" y="4019068"/>
            <a:ext cx="11165099" cy="1349671"/>
          </a:xfrm>
        </p:spPr>
        <p:txBody>
          <a:bodyPr wrap="square" lIns="0" tIns="18000" rIns="0" bIns="18000" anchor="ctr" anchorCtr="0">
            <a:spAutoFit/>
          </a:bodyPr>
          <a:lstStyle/>
          <a:p>
            <a:pPr marL="0" indent="0">
              <a:spcBef>
                <a:spcPts val="600"/>
              </a:spcBef>
              <a:buNone/>
            </a:pPr>
            <a:r>
              <a:rPr lang="en-US" sz="2600" noProof="0" dirty="0"/>
              <a:t>Goal: </a:t>
            </a:r>
          </a:p>
          <a:p>
            <a:pPr marL="342900" indent="-342900">
              <a:spcBef>
                <a:spcPts val="600"/>
              </a:spcBef>
            </a:pPr>
            <a:r>
              <a:rPr lang="en-US" sz="2600" noProof="0" dirty="0"/>
              <a:t>make metadata for allocator (e.g., to track what memory is free) very fast</a:t>
            </a:r>
          </a:p>
          <a:p>
            <a:pPr marL="342900" indent="-342900">
              <a:spcBef>
                <a:spcPts val="600"/>
              </a:spcBef>
            </a:pPr>
            <a:r>
              <a:rPr lang="en-US" sz="2600" noProof="0" dirty="0"/>
              <a:t>cache as much as possible</a:t>
            </a:r>
          </a:p>
        </p:txBody>
      </p:sp>
      <p:sp>
        <p:nvSpPr>
          <p:cNvPr id="11" name="Content Placeholder 10">
            <a:extLst>
              <a:ext uri="{FF2B5EF4-FFF2-40B4-BE49-F238E27FC236}">
                <a16:creationId xmlns:a16="http://schemas.microsoft.com/office/drawing/2014/main" id="{D16A1627-A570-557F-1ED6-0EBB27A1030E}"/>
              </a:ext>
            </a:extLst>
          </p:cNvPr>
          <p:cNvSpPr>
            <a:spLocks noGrp="1"/>
          </p:cNvSpPr>
          <p:nvPr>
            <p:ph sz="quarter" idx="21"/>
          </p:nvPr>
        </p:nvSpPr>
        <p:spPr>
          <a:xfrm>
            <a:off x="589070" y="5434427"/>
            <a:ext cx="11160124" cy="913515"/>
          </a:xfrm>
        </p:spPr>
        <p:txBody>
          <a:bodyPr wrap="square" lIns="0" tIns="18000" rIns="0" bIns="18000" anchor="ctr" anchorCtr="0">
            <a:spAutoFit/>
          </a:bodyPr>
          <a:lstStyle/>
          <a:p>
            <a:pPr marL="0" indent="0">
              <a:spcBef>
                <a:spcPts val="600"/>
              </a:spcBef>
              <a:buNone/>
            </a:pPr>
            <a:r>
              <a:rPr lang="en-US" sz="2600" noProof="0" dirty="0"/>
              <a:t>Solution:</a:t>
            </a:r>
          </a:p>
          <a:p>
            <a:pPr marL="255588" indent="-255588">
              <a:spcBef>
                <a:spcPts val="600"/>
              </a:spcBef>
            </a:pPr>
            <a:r>
              <a:rPr lang="en-US" sz="2600" noProof="0" dirty="0"/>
              <a:t>Slab allocator</a:t>
            </a:r>
          </a:p>
        </p:txBody>
      </p:sp>
    </p:spTree>
    <p:extLst>
      <p:ext uri="{BB962C8B-B14F-4D97-AF65-F5344CB8AC3E}">
        <p14:creationId xmlns:p14="http://schemas.microsoft.com/office/powerpoint/2010/main" val="2101420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ABC7-E7FF-8B54-10CF-ED7750311BF1}"/>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Slab Allocator: History</a:t>
            </a:r>
          </a:p>
        </p:txBody>
      </p:sp>
      <p:sp>
        <p:nvSpPr>
          <p:cNvPr id="3" name="Content Placeholder 2">
            <a:extLst>
              <a:ext uri="{FF2B5EF4-FFF2-40B4-BE49-F238E27FC236}">
                <a16:creationId xmlns:a16="http://schemas.microsoft.com/office/drawing/2014/main" id="{C4F96B16-20EC-98F6-F344-5FD7FB973DBC}"/>
              </a:ext>
            </a:extLst>
          </p:cNvPr>
          <p:cNvSpPr>
            <a:spLocks noGrp="1"/>
          </p:cNvSpPr>
          <p:nvPr>
            <p:ph sz="quarter" idx="13"/>
          </p:nvPr>
        </p:nvSpPr>
        <p:spPr>
          <a:xfrm>
            <a:off x="561077" y="1039602"/>
            <a:ext cx="11151498" cy="467239"/>
          </a:xfrm>
        </p:spPr>
        <p:txBody>
          <a:bodyPr wrap="square" lIns="0" tIns="18000" rIns="0" bIns="18000" anchor="ctr" anchorCtr="0">
            <a:spAutoFit/>
          </a:bodyPr>
          <a:lstStyle/>
          <a:p>
            <a:pPr marL="0" indent="0">
              <a:spcBef>
                <a:spcPts val="0"/>
              </a:spcBef>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1DF069AB-F74F-4E51-59C6-3993132A0AF4}"/>
              </a:ext>
            </a:extLst>
          </p:cNvPr>
          <p:cNvSpPr>
            <a:spLocks noGrp="1"/>
          </p:cNvSpPr>
          <p:nvPr>
            <p:ph sz="quarter" idx="14"/>
          </p:nvPr>
        </p:nvSpPr>
        <p:spPr>
          <a:xfrm>
            <a:off x="563773" y="1671763"/>
            <a:ext cx="11148801" cy="2498564"/>
          </a:xfrm>
        </p:spPr>
        <p:txBody>
          <a:bodyPr wrap="square" lIns="0" tIns="18000" rIns="0" bIns="18000" anchor="ctr" anchorCtr="0">
            <a:spAutoFit/>
          </a:bodyPr>
          <a:lstStyle/>
          <a:p>
            <a:pPr marL="0" indent="0">
              <a:spcBef>
                <a:spcPts val="600"/>
              </a:spcBef>
              <a:buNone/>
            </a:pPr>
            <a:r>
              <a:rPr lang="en-US" sz="2800" noProof="0" dirty="0"/>
              <a:t>Slab caches are an old idea: Jeff </a:t>
            </a:r>
            <a:r>
              <a:rPr lang="en-US" sz="2800" noProof="0" dirty="0" err="1"/>
              <a:t>Bonwick</a:t>
            </a:r>
            <a:r>
              <a:rPr lang="en-US" sz="2800" noProof="0" dirty="0"/>
              <a:t> (Sun Microsystems) 1994</a:t>
            </a:r>
          </a:p>
          <a:p>
            <a:pPr marL="0" indent="0">
              <a:spcBef>
                <a:spcPts val="600"/>
              </a:spcBef>
              <a:buNone/>
            </a:pPr>
            <a:r>
              <a:rPr lang="en-US" sz="2800" noProof="0" dirty="0"/>
              <a:t>Many incarnations</a:t>
            </a:r>
          </a:p>
          <a:p>
            <a:pPr marL="0" indent="0">
              <a:spcBef>
                <a:spcPts val="600"/>
              </a:spcBef>
              <a:buNone/>
            </a:pPr>
            <a:r>
              <a:rPr lang="en-US" sz="2800" noProof="0" dirty="0"/>
              <a:t>E.g., Linux:</a:t>
            </a:r>
          </a:p>
          <a:p>
            <a:pPr marL="342900" indent="-342900">
              <a:spcBef>
                <a:spcPts val="600"/>
              </a:spcBef>
            </a:pPr>
            <a:r>
              <a:rPr lang="en-US" sz="2800" noProof="0" dirty="0"/>
              <a:t>Adopted </a:t>
            </a:r>
            <a:r>
              <a:rPr lang="en-US" sz="2800" spc="-350" noProof="0" dirty="0"/>
              <a:t>S L A </a:t>
            </a:r>
            <a:r>
              <a:rPr lang="en-US" sz="2800" noProof="0" dirty="0"/>
              <a:t>B allocators in the 1990s. </a:t>
            </a:r>
          </a:p>
          <a:p>
            <a:pPr marL="342900" indent="-342900">
              <a:spcBef>
                <a:spcPts val="600"/>
              </a:spcBef>
            </a:pPr>
            <a:r>
              <a:rPr lang="en-US" sz="2800" noProof="0" dirty="0"/>
              <a:t>Multiple variants available in the kernel: </a:t>
            </a:r>
            <a:r>
              <a:rPr lang="en-US" sz="2800" spc="-350" noProof="0" dirty="0"/>
              <a:t>S L O </a:t>
            </a:r>
            <a:r>
              <a:rPr lang="en-US" sz="2800" noProof="0" dirty="0"/>
              <a:t>B, </a:t>
            </a:r>
            <a:r>
              <a:rPr lang="en-US" sz="2800" spc="-350" noProof="0" dirty="0"/>
              <a:t>S L A </a:t>
            </a:r>
            <a:r>
              <a:rPr lang="en-US" sz="2800" noProof="0" dirty="0"/>
              <a:t>B, </a:t>
            </a:r>
            <a:r>
              <a:rPr lang="en-US" sz="2800" spc="-350" noProof="0" dirty="0"/>
              <a:t>S L U </a:t>
            </a:r>
            <a:r>
              <a:rPr lang="en-US" sz="2800" noProof="0" dirty="0"/>
              <a:t>B</a:t>
            </a:r>
          </a:p>
        </p:txBody>
      </p:sp>
      <p:sp>
        <p:nvSpPr>
          <p:cNvPr id="11" name="Content Placeholder 10">
            <a:extLst>
              <a:ext uri="{FF2B5EF4-FFF2-40B4-BE49-F238E27FC236}">
                <a16:creationId xmlns:a16="http://schemas.microsoft.com/office/drawing/2014/main" id="{D16A1627-A570-557F-1ED6-0EBB27A1030E}"/>
              </a:ext>
            </a:extLst>
          </p:cNvPr>
          <p:cNvSpPr>
            <a:spLocks noGrp="1"/>
          </p:cNvSpPr>
          <p:nvPr>
            <p:ph sz="quarter" idx="21"/>
          </p:nvPr>
        </p:nvSpPr>
        <p:spPr>
          <a:xfrm>
            <a:off x="552449" y="4298001"/>
            <a:ext cx="11160125" cy="467239"/>
          </a:xfrm>
        </p:spPr>
        <p:txBody>
          <a:bodyPr wrap="square" lIns="0" tIns="18000" rIns="0" bIns="18000" anchor="ctr" anchorCtr="0">
            <a:spAutoFit/>
          </a:bodyPr>
          <a:lstStyle/>
          <a:p>
            <a:pPr marL="0" indent="0">
              <a:spcBef>
                <a:spcPts val="600"/>
              </a:spcBef>
              <a:buNone/>
            </a:pPr>
            <a:r>
              <a:rPr lang="en-US" sz="2800" noProof="0" dirty="0"/>
              <a:t>We will look at the general idea</a:t>
            </a:r>
          </a:p>
        </p:txBody>
      </p:sp>
    </p:spTree>
    <p:extLst>
      <p:ext uri="{BB962C8B-B14F-4D97-AF65-F5344CB8AC3E}">
        <p14:creationId xmlns:p14="http://schemas.microsoft.com/office/powerpoint/2010/main" val="3698708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61075" y="298978"/>
            <a:ext cx="11151499" cy="559572"/>
          </a:xfrm>
        </p:spPr>
        <p:txBody>
          <a:bodyPr wrap="square" lIns="0" tIns="18000" rIns="0" bIns="18000" anchor="ctr" anchorCtr="0">
            <a:spAutoFit/>
          </a:bodyPr>
          <a:lstStyle/>
          <a:p>
            <a:r>
              <a:rPr lang="en-US" sz="3400" noProof="0" dirty="0"/>
              <a:t>Slab Allocator: Caching makes things simple and fast</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61976" y="986286"/>
            <a:ext cx="2326152" cy="374906"/>
          </a:xfrm>
        </p:spPr>
        <p:txBody>
          <a:bodyPr wrap="square" lIns="0" tIns="18000" rIns="0" bIns="18000" anchor="ctr" anchorCtr="0">
            <a:spAutoFit/>
          </a:bodyPr>
          <a:lstStyle/>
          <a:p>
            <a:pPr marL="101600" indent="-101600">
              <a:spcBef>
                <a:spcPts val="600"/>
              </a:spcBef>
              <a:buNone/>
            </a:pPr>
            <a:r>
              <a:rPr lang="en-US" sz="2200" noProof="0" dirty="0">
                <a:solidFill>
                  <a:srgbClr val="007FA3"/>
                </a:solidFill>
                <a:latin typeface="Arial" panose="020B0604020202020204" pitchFamily="34" charset="0"/>
                <a:cs typeface="Arial" panose="020B0604020202020204" pitchFamily="34" charset="0"/>
              </a:rPr>
              <a:t>Extra material</a:t>
            </a:r>
          </a:p>
        </p:txBody>
      </p:sp>
      <p:sp>
        <p:nvSpPr>
          <p:cNvPr id="4" name="Content Placeholder 3">
            <a:extLst>
              <a:ext uri="{FF2B5EF4-FFF2-40B4-BE49-F238E27FC236}">
                <a16:creationId xmlns:a16="http://schemas.microsoft.com/office/drawing/2014/main" id="{E4996C79-C3F9-7EDC-BA37-70A915A7BEE2}"/>
              </a:ext>
            </a:extLst>
          </p:cNvPr>
          <p:cNvSpPr>
            <a:spLocks noGrp="1"/>
          </p:cNvSpPr>
          <p:nvPr>
            <p:ph sz="quarter" idx="14"/>
          </p:nvPr>
        </p:nvSpPr>
        <p:spPr>
          <a:xfrm>
            <a:off x="561075" y="1455286"/>
            <a:ext cx="11151499" cy="2406231"/>
          </a:xfrm>
        </p:spPr>
        <p:txBody>
          <a:bodyPr wrap="square" lIns="0" tIns="18000" rIns="0" bIns="18000" anchor="ctr" anchorCtr="0">
            <a:spAutoFit/>
          </a:bodyPr>
          <a:lstStyle/>
          <a:p>
            <a:pPr marL="0" indent="0">
              <a:spcBef>
                <a:spcPts val="0"/>
              </a:spcBef>
              <a:buClr>
                <a:schemeClr val="dk1"/>
              </a:buClr>
              <a:buSzPts val="1100"/>
              <a:buNone/>
            </a:pPr>
            <a:r>
              <a:rPr lang="en-US" sz="2200" noProof="0" dirty="0">
                <a:latin typeface="Arial" panose="020B0604020202020204" pitchFamily="34" charset="0"/>
                <a:cs typeface="Arial" panose="020B0604020202020204" pitchFamily="34" charset="0"/>
              </a:rPr>
              <a:t>To allocate an object:</a:t>
            </a:r>
          </a:p>
          <a:p>
            <a:pPr marL="0" indent="0">
              <a:spcBef>
                <a:spcPts val="0"/>
              </a:spcBef>
              <a:buClr>
                <a:schemeClr val="dk1"/>
              </a:buClr>
              <a:buSzPts val="1100"/>
              <a:buNone/>
            </a:pPr>
            <a:r>
              <a:rPr lang="en-US" sz="2200" noProof="0" dirty="0">
                <a:latin typeface="Consolas" panose="020B0609020204030204" pitchFamily="49" charset="0"/>
                <a:cs typeface="Arial" panose="020B0604020202020204" pitchFamily="34" charset="0"/>
              </a:rPr>
              <a:t>if (there’s an object in the cache) {</a:t>
            </a:r>
          </a:p>
          <a:p>
            <a:pPr marL="0" indent="0">
              <a:spcBef>
                <a:spcPts val="0"/>
              </a:spcBef>
              <a:buClr>
                <a:schemeClr val="dk1"/>
              </a:buClr>
              <a:buSzPts val="1100"/>
              <a:buNone/>
            </a:pPr>
            <a:r>
              <a:rPr lang="en-US" sz="2200" noProof="0" dirty="0">
                <a:latin typeface="Consolas" panose="020B0609020204030204" pitchFamily="49" charset="0"/>
                <a:cs typeface="Arial" panose="020B0604020202020204" pitchFamily="34" charset="0"/>
              </a:rPr>
              <a:t>take it (no construction required);</a:t>
            </a:r>
          </a:p>
          <a:p>
            <a:pPr marL="0" indent="0">
              <a:spcBef>
                <a:spcPts val="0"/>
              </a:spcBef>
              <a:buClr>
                <a:schemeClr val="dk1"/>
              </a:buClr>
              <a:buSzPts val="1100"/>
              <a:buNone/>
            </a:pPr>
            <a:r>
              <a:rPr lang="en-US" sz="2200" noProof="0" dirty="0">
                <a:latin typeface="Consolas" panose="020B0609020204030204" pitchFamily="49" charset="0"/>
                <a:cs typeface="Arial" panose="020B0604020202020204" pitchFamily="34" charset="0"/>
              </a:rPr>
              <a:t>} else {</a:t>
            </a:r>
          </a:p>
          <a:p>
            <a:pPr marL="0" indent="0">
              <a:spcBef>
                <a:spcPts val="0"/>
              </a:spcBef>
              <a:buClr>
                <a:schemeClr val="dk1"/>
              </a:buClr>
              <a:buSzPts val="1100"/>
              <a:buNone/>
            </a:pPr>
            <a:r>
              <a:rPr lang="en-US" sz="2200" noProof="0" dirty="0">
                <a:latin typeface="Consolas" panose="020B0609020204030204" pitchFamily="49" charset="0"/>
                <a:cs typeface="Arial" panose="020B0604020202020204" pitchFamily="34" charset="0"/>
              </a:rPr>
              <a:t>allocate memory;</a:t>
            </a:r>
          </a:p>
          <a:p>
            <a:pPr marL="0" indent="0">
              <a:spcBef>
                <a:spcPts val="0"/>
              </a:spcBef>
              <a:buClr>
                <a:schemeClr val="dk1"/>
              </a:buClr>
              <a:buSzPts val="1100"/>
              <a:buNone/>
            </a:pPr>
            <a:r>
              <a:rPr lang="en-US" sz="2200" noProof="0" dirty="0">
                <a:latin typeface="Consolas" panose="020B0609020204030204" pitchFamily="49" charset="0"/>
                <a:cs typeface="Arial" panose="020B0604020202020204" pitchFamily="34" charset="0"/>
              </a:rPr>
              <a:t>construct the object;</a:t>
            </a:r>
          </a:p>
          <a:p>
            <a:pPr marL="0" indent="0">
              <a:spcBef>
                <a:spcPts val="0"/>
              </a:spcBef>
              <a:buClr>
                <a:schemeClr val="dk1"/>
              </a:buClr>
              <a:buSzPts val="1100"/>
              <a:buNone/>
            </a:pPr>
            <a:r>
              <a:rPr lang="en-US" sz="2200" noProof="0" dirty="0">
                <a:latin typeface="Consolas" panose="020B0609020204030204" pitchFamily="49" charset="0"/>
                <a:cs typeface="Arial" panose="020B0604020202020204" pitchFamily="34" charset="0"/>
              </a:rPr>
              <a:t>}</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61075" y="3917932"/>
            <a:ext cx="11151499" cy="790404"/>
          </a:xfrm>
        </p:spPr>
        <p:txBody>
          <a:bodyPr wrap="square" lIns="0" tIns="18000" rIns="0" bIns="18000" anchor="ctr" anchorCtr="0">
            <a:spAutoFit/>
          </a:bodyPr>
          <a:lstStyle/>
          <a:p>
            <a:pPr marL="0" indent="0">
              <a:spcBef>
                <a:spcPts val="600"/>
              </a:spcBef>
              <a:buNone/>
            </a:pPr>
            <a:r>
              <a:rPr lang="en-US" sz="2200" noProof="0" dirty="0">
                <a:latin typeface="Arial" panose="020B0604020202020204" pitchFamily="34" charset="0"/>
                <a:cs typeface="Arial" panose="020B0604020202020204" pitchFamily="34" charset="0"/>
              </a:rPr>
              <a:t>To free an object:</a:t>
            </a:r>
          </a:p>
          <a:p>
            <a:pPr marL="0" indent="0">
              <a:spcBef>
                <a:spcPts val="600"/>
              </a:spcBef>
              <a:buNone/>
            </a:pPr>
            <a:r>
              <a:rPr lang="en-US" sz="2200" noProof="0" dirty="0">
                <a:latin typeface="Consolas" panose="020B0609020204030204" pitchFamily="49" charset="0"/>
                <a:cs typeface="Arial" panose="020B0604020202020204" pitchFamily="34" charset="0"/>
              </a:rPr>
              <a:t>return it to the cache (no destruction required);</a:t>
            </a: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561075" y="4753958"/>
            <a:ext cx="11151499" cy="1593701"/>
          </a:xfrm>
        </p:spPr>
        <p:txBody>
          <a:bodyPr wrap="square" lIns="0" tIns="18000" rIns="0" bIns="18000" anchor="ctr" anchorCtr="0">
            <a:spAutoFit/>
          </a:bodyPr>
          <a:lstStyle/>
          <a:p>
            <a:pPr marL="0" indent="0" fontAlgn="base">
              <a:spcBef>
                <a:spcPct val="20000"/>
              </a:spcBef>
              <a:spcAft>
                <a:spcPct val="0"/>
              </a:spcAft>
              <a:buClrTx/>
              <a:buSzTx/>
              <a:buNone/>
              <a:defRPr/>
            </a:pPr>
            <a:r>
              <a:rPr lang="en-US" sz="2200" noProof="0" dirty="0">
                <a:latin typeface="Arial" panose="020B0604020202020204" pitchFamily="34" charset="0"/>
                <a:cs typeface="Arial" panose="020B0604020202020204" pitchFamily="34" charset="0"/>
              </a:rPr>
              <a:t>To reclaim memory from the cache:</a:t>
            </a:r>
          </a:p>
          <a:p>
            <a:pPr marL="0" indent="0" fontAlgn="base">
              <a:spcBef>
                <a:spcPct val="20000"/>
              </a:spcBef>
              <a:spcAft>
                <a:spcPct val="0"/>
              </a:spcAft>
              <a:buClrTx/>
              <a:buSzTx/>
              <a:buNone/>
              <a:defRPr/>
            </a:pPr>
            <a:r>
              <a:rPr lang="en-US" sz="2200" noProof="0" dirty="0">
                <a:latin typeface="Consolas" panose="020B0609020204030204" pitchFamily="49" charset="0"/>
                <a:cs typeface="Arial" panose="020B0604020202020204" pitchFamily="34" charset="0"/>
              </a:rPr>
              <a:t>take some objects from the cache;</a:t>
            </a:r>
          </a:p>
          <a:p>
            <a:pPr marL="0" indent="0" fontAlgn="base">
              <a:spcBef>
                <a:spcPct val="20000"/>
              </a:spcBef>
              <a:spcAft>
                <a:spcPct val="0"/>
              </a:spcAft>
              <a:buClrTx/>
              <a:buSzTx/>
              <a:buNone/>
              <a:defRPr/>
            </a:pPr>
            <a:r>
              <a:rPr lang="en-US" sz="2200" noProof="0" dirty="0">
                <a:latin typeface="Consolas" panose="020B0609020204030204" pitchFamily="49" charset="0"/>
                <a:cs typeface="Arial" panose="020B0604020202020204" pitchFamily="34" charset="0"/>
              </a:rPr>
              <a:t>destroy the objects;</a:t>
            </a:r>
          </a:p>
          <a:p>
            <a:pPr marL="0" indent="0" fontAlgn="base">
              <a:spcBef>
                <a:spcPct val="20000"/>
              </a:spcBef>
              <a:spcAft>
                <a:spcPct val="0"/>
              </a:spcAft>
              <a:buClrTx/>
              <a:buSzTx/>
              <a:buNone/>
              <a:defRPr/>
            </a:pPr>
            <a:r>
              <a:rPr lang="en-US" sz="2200" noProof="0" dirty="0">
                <a:latin typeface="Consolas" panose="020B0609020204030204" pitchFamily="49" charset="0"/>
                <a:cs typeface="Arial" panose="020B0604020202020204" pitchFamily="34" charset="0"/>
              </a:rPr>
              <a:t>free the underlying memory;</a:t>
            </a:r>
          </a:p>
        </p:txBody>
      </p:sp>
    </p:spTree>
    <p:extLst>
      <p:ext uri="{BB962C8B-B14F-4D97-AF65-F5344CB8AC3E}">
        <p14:creationId xmlns:p14="http://schemas.microsoft.com/office/powerpoint/2010/main" val="1277973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61075" y="294543"/>
            <a:ext cx="11151499" cy="1082792"/>
          </a:xfrm>
        </p:spPr>
        <p:txBody>
          <a:bodyPr wrap="square" lIns="0" tIns="18000" rIns="0" bIns="18000" anchor="ctr" anchorCtr="0">
            <a:spAutoFit/>
          </a:bodyPr>
          <a:lstStyle/>
          <a:p>
            <a:r>
              <a:rPr lang="en-US" sz="3400" noProof="0" dirty="0"/>
              <a:t>Slab Allocator: Caches for specific objects (or object sizes) </a:t>
            </a:r>
            <a:r>
              <a:rPr lang="en-US" sz="2600" noProof="0" dirty="0"/>
              <a:t>(1 of 2)</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52449" y="1502095"/>
            <a:ext cx="11151499" cy="467239"/>
          </a:xfrm>
        </p:spPr>
        <p:txBody>
          <a:bodyPr wrap="square" lIns="0" tIns="18000" rIns="0" bIns="18000" anchor="ctr" anchorCtr="0">
            <a:spAutoFit/>
          </a:bodyPr>
          <a:lstStyle/>
          <a:p>
            <a:pPr marL="101600" indent="-101600">
              <a:spcBef>
                <a:spcPts val="600"/>
              </a:spcBef>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E4996C79-C3F9-7EDC-BA37-70A915A7BEE2}"/>
              </a:ext>
            </a:extLst>
          </p:cNvPr>
          <p:cNvSpPr>
            <a:spLocks noGrp="1"/>
          </p:cNvSpPr>
          <p:nvPr>
            <p:ph sz="quarter" idx="14"/>
          </p:nvPr>
        </p:nvSpPr>
        <p:spPr>
          <a:xfrm>
            <a:off x="552449" y="2210438"/>
            <a:ext cx="11151499" cy="1482901"/>
          </a:xfrm>
        </p:spPr>
        <p:txBody>
          <a:bodyPr wrap="square" lIns="0" tIns="18000" rIns="0" bIns="18000" anchor="ctr" anchorCtr="0">
            <a:spAutoFit/>
          </a:bodyPr>
          <a:lstStyle/>
          <a:p>
            <a:pPr marL="0" indent="0">
              <a:spcBef>
                <a:spcPts val="600"/>
              </a:spcBef>
              <a:buNone/>
            </a:pPr>
            <a:r>
              <a:rPr lang="en-US" sz="2800" noProof="0" dirty="0">
                <a:solidFill>
                  <a:srgbClr val="191919"/>
                </a:solidFill>
                <a:latin typeface="Arial" panose="020B0604020202020204" pitchFamily="34" charset="0"/>
                <a:cs typeface="Arial" panose="020B0604020202020204" pitchFamily="34" charset="0"/>
              </a:rPr>
              <a:t>Slab allocator supports mem allocation for kernel. </a:t>
            </a:r>
          </a:p>
          <a:p>
            <a:pPr marL="0" indent="0">
              <a:spcBef>
                <a:spcPts val="600"/>
              </a:spcBef>
              <a:buNone/>
            </a:pPr>
            <a:r>
              <a:rPr lang="en-US" sz="2800" noProof="0" dirty="0">
                <a:solidFill>
                  <a:srgbClr val="191919"/>
                </a:solidFill>
                <a:latin typeface="Arial" panose="020B0604020202020204" pitchFamily="34" charset="0"/>
                <a:cs typeface="Arial" panose="020B0604020202020204" pitchFamily="34" charset="0"/>
              </a:rPr>
              <a:t>Kernel needs many different temporary objects:</a:t>
            </a:r>
          </a:p>
          <a:p>
            <a:pPr marL="342900" indent="-342900">
              <a:spcBef>
                <a:spcPts val="600"/>
              </a:spcBef>
            </a:pPr>
            <a:r>
              <a:rPr lang="en-US" sz="2800" noProof="0" dirty="0">
                <a:solidFill>
                  <a:srgbClr val="191919"/>
                </a:solidFill>
                <a:latin typeface="Arial" panose="020B0604020202020204" pitchFamily="34" charset="0"/>
                <a:cs typeface="Arial" panose="020B0604020202020204" pitchFamily="34" charset="0"/>
              </a:rPr>
              <a:t>E.g.,</a:t>
            </a:r>
            <a:r>
              <a:rPr lang="en-US" sz="2800" noProof="0" dirty="0">
                <a:solidFill>
                  <a:srgbClr val="191919"/>
                </a:solidFill>
                <a:latin typeface="Consolas" panose="020B0609020204030204" pitchFamily="49" charset="0"/>
                <a:cs typeface="Arial" panose="020B0604020202020204" pitchFamily="34" charset="0"/>
              </a:rPr>
              <a:t> </a:t>
            </a:r>
            <a:r>
              <a:rPr lang="en-US" sz="2800" noProof="0" dirty="0" err="1">
                <a:solidFill>
                  <a:srgbClr val="191919"/>
                </a:solidFill>
                <a:latin typeface="Consolas" panose="020B0609020204030204" pitchFamily="49" charset="0"/>
                <a:cs typeface="Arial" panose="020B0604020202020204" pitchFamily="34" charset="0"/>
              </a:rPr>
              <a:t>dentry</a:t>
            </a:r>
            <a:r>
              <a:rPr lang="en-US" sz="2800" noProof="0" dirty="0">
                <a:solidFill>
                  <a:srgbClr val="191919"/>
                </a:solidFill>
                <a:latin typeface="Arial" panose="020B0604020202020204" pitchFamily="34" charset="0"/>
                <a:cs typeface="Arial" panose="020B0604020202020204" pitchFamily="34" charset="0"/>
              </a:rPr>
              <a:t>,</a:t>
            </a:r>
            <a:r>
              <a:rPr lang="en-US" sz="2800" noProof="0" dirty="0">
                <a:solidFill>
                  <a:srgbClr val="191919"/>
                </a:solidFill>
                <a:latin typeface="Consolas" panose="020B0609020204030204" pitchFamily="49" charset="0"/>
                <a:cs typeface="Arial" panose="020B0604020202020204" pitchFamily="34" charset="0"/>
              </a:rPr>
              <a:t> </a:t>
            </a:r>
            <a:r>
              <a:rPr lang="en-US" sz="2800" noProof="0" dirty="0" err="1">
                <a:solidFill>
                  <a:srgbClr val="191919"/>
                </a:solidFill>
                <a:latin typeface="Consolas" panose="020B0609020204030204" pitchFamily="49" charset="0"/>
                <a:cs typeface="Arial" panose="020B0604020202020204" pitchFamily="34" charset="0"/>
              </a:rPr>
              <a:t>mm_struct</a:t>
            </a:r>
            <a:r>
              <a:rPr lang="en-US" sz="2800" noProof="0" dirty="0">
                <a:solidFill>
                  <a:srgbClr val="191919"/>
                </a:solidFill>
                <a:latin typeface="Arial" panose="020B0604020202020204" pitchFamily="34" charset="0"/>
                <a:cs typeface="Arial" panose="020B0604020202020204" pitchFamily="34" charset="0"/>
              </a:rPr>
              <a:t>,</a:t>
            </a:r>
            <a:r>
              <a:rPr lang="en-US" sz="2800" noProof="0" dirty="0">
                <a:solidFill>
                  <a:srgbClr val="191919"/>
                </a:solidFill>
                <a:latin typeface="Consolas" panose="020B0609020204030204" pitchFamily="49" charset="0"/>
                <a:cs typeface="Arial" panose="020B0604020202020204" pitchFamily="34" charset="0"/>
              </a:rPr>
              <a:t> </a:t>
            </a:r>
            <a:r>
              <a:rPr lang="en-US" sz="2800" noProof="0" dirty="0" err="1">
                <a:solidFill>
                  <a:srgbClr val="191919"/>
                </a:solidFill>
                <a:latin typeface="Consolas" panose="020B0609020204030204" pitchFamily="49" charset="0"/>
                <a:cs typeface="Arial" panose="020B0604020202020204" pitchFamily="34" charset="0"/>
              </a:rPr>
              <a:t>inode</a:t>
            </a:r>
            <a:r>
              <a:rPr lang="en-US" sz="2800" noProof="0" dirty="0">
                <a:solidFill>
                  <a:srgbClr val="191919"/>
                </a:solidFill>
                <a:latin typeface="Arial" panose="020B0604020202020204" pitchFamily="34" charset="0"/>
                <a:cs typeface="Arial" panose="020B0604020202020204" pitchFamily="34" charset="0"/>
              </a:rPr>
              <a:t>,</a:t>
            </a:r>
            <a:r>
              <a:rPr lang="en-US" sz="2800" noProof="0" dirty="0">
                <a:solidFill>
                  <a:srgbClr val="191919"/>
                </a:solidFill>
                <a:latin typeface="Consolas" panose="020B0609020204030204" pitchFamily="49" charset="0"/>
                <a:cs typeface="Arial" panose="020B0604020202020204" pitchFamily="34" charset="0"/>
              </a:rPr>
              <a:t> </a:t>
            </a:r>
            <a:r>
              <a:rPr lang="en-US" sz="2800" noProof="0" dirty="0" err="1">
                <a:solidFill>
                  <a:srgbClr val="191919"/>
                </a:solidFill>
                <a:latin typeface="Consolas" panose="020B0609020204030204" pitchFamily="49" charset="0"/>
                <a:cs typeface="Arial" panose="020B0604020202020204" pitchFamily="34" charset="0"/>
              </a:rPr>
              <a:t>files_struct</a:t>
            </a:r>
            <a:r>
              <a:rPr lang="en-US" sz="2800" noProof="0" dirty="0">
                <a:solidFill>
                  <a:srgbClr val="191919"/>
                </a:solidFill>
                <a:latin typeface="Consolas" panose="020B0609020204030204" pitchFamily="49" charset="0"/>
                <a:cs typeface="Arial" panose="020B0604020202020204" pitchFamily="34" charset="0"/>
              </a:rPr>
              <a:t> </a:t>
            </a:r>
            <a:r>
              <a:rPr lang="en-US" sz="2800" noProof="0" dirty="0">
                <a:solidFill>
                  <a:srgbClr val="191919"/>
                </a:solidFill>
                <a:latin typeface="Arial" panose="020B0604020202020204" pitchFamily="34" charset="0"/>
                <a:cs typeface="Arial" panose="020B0604020202020204" pitchFamily="34" charset="0"/>
              </a:rPr>
              <a:t>structures.</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52449" y="3879371"/>
            <a:ext cx="11151499" cy="1482901"/>
          </a:xfrm>
        </p:spPr>
        <p:txBody>
          <a:bodyPr wrap="square" lIns="0" tIns="18000" rIns="0" bIns="18000" anchor="ctr" anchorCtr="0">
            <a:spAutoFit/>
          </a:bodyPr>
          <a:lstStyle/>
          <a:p>
            <a:pPr marL="0" indent="0">
              <a:spcBef>
                <a:spcPts val="600"/>
              </a:spcBef>
              <a:buNone/>
            </a:pPr>
            <a:r>
              <a:rPr lang="en-US" sz="2800" noProof="0" dirty="0"/>
              <a:t>Temporary kernel objects </a:t>
            </a:r>
          </a:p>
          <a:p>
            <a:pPr marL="342900" indent="-342900">
              <a:spcBef>
                <a:spcPts val="600"/>
              </a:spcBef>
            </a:pPr>
            <a:r>
              <a:rPr lang="en-US" sz="2800" noProof="0" dirty="0"/>
              <a:t>can be both small and large</a:t>
            </a:r>
          </a:p>
          <a:p>
            <a:pPr marL="342900" indent="-342900">
              <a:spcBef>
                <a:spcPts val="600"/>
              </a:spcBef>
            </a:pPr>
            <a:r>
              <a:rPr lang="en-US" sz="2800" noProof="0" dirty="0"/>
              <a:t>are often allocated and often freed (efficiency is crucial)</a:t>
            </a: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552449" y="5442678"/>
            <a:ext cx="11151499" cy="898126"/>
          </a:xfrm>
        </p:spPr>
        <p:txBody>
          <a:bodyPr wrap="square" lIns="0" tIns="18000" rIns="0" bIns="18000" anchor="ctr" anchorCtr="0">
            <a:spAutoFit/>
          </a:bodyPr>
          <a:lstStyle/>
          <a:p>
            <a:pPr marL="0" indent="0" fontAlgn="base">
              <a:spcBef>
                <a:spcPct val="20000"/>
              </a:spcBef>
              <a:spcAft>
                <a:spcPct val="0"/>
              </a:spcAft>
              <a:buClrTx/>
              <a:buSzTx/>
              <a:buNone/>
              <a:defRPr/>
            </a:pPr>
            <a:r>
              <a:rPr lang="en-US" sz="2800" noProof="0" dirty="0"/>
              <a:t>The buddy allocator, which operates with areas composed of entire frames of memory, is not suitable for this.</a:t>
            </a:r>
          </a:p>
        </p:txBody>
      </p:sp>
    </p:spTree>
    <p:extLst>
      <p:ext uri="{BB962C8B-B14F-4D97-AF65-F5344CB8AC3E}">
        <p14:creationId xmlns:p14="http://schemas.microsoft.com/office/powerpoint/2010/main" val="4267493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ABC7-E7FF-8B54-10CF-ED7750311BF1}"/>
              </a:ext>
            </a:extLst>
          </p:cNvPr>
          <p:cNvSpPr>
            <a:spLocks noGrp="1"/>
          </p:cNvSpPr>
          <p:nvPr>
            <p:ph type="title"/>
          </p:nvPr>
        </p:nvSpPr>
        <p:spPr>
          <a:xfrm>
            <a:off x="561075" y="302832"/>
            <a:ext cx="11151499" cy="1082792"/>
          </a:xfrm>
        </p:spPr>
        <p:txBody>
          <a:bodyPr wrap="square" lIns="0" tIns="18000" rIns="0" bIns="18000" anchor="ctr" anchorCtr="0">
            <a:spAutoFit/>
          </a:bodyPr>
          <a:lstStyle/>
          <a:p>
            <a:r>
              <a:rPr lang="en-US" sz="3400" noProof="0" dirty="0"/>
              <a:t>Slab Allocator: Caches for specific objects (or object sizes) </a:t>
            </a:r>
            <a:r>
              <a:rPr lang="en-US" sz="2600" noProof="0" dirty="0"/>
              <a:t>(2 of 2)</a:t>
            </a:r>
          </a:p>
        </p:txBody>
      </p:sp>
      <p:sp>
        <p:nvSpPr>
          <p:cNvPr id="3" name="Content Placeholder 2">
            <a:extLst>
              <a:ext uri="{FF2B5EF4-FFF2-40B4-BE49-F238E27FC236}">
                <a16:creationId xmlns:a16="http://schemas.microsoft.com/office/drawing/2014/main" id="{C4F96B16-20EC-98F6-F344-5FD7FB973DBC}"/>
              </a:ext>
            </a:extLst>
          </p:cNvPr>
          <p:cNvSpPr>
            <a:spLocks noGrp="1"/>
          </p:cNvSpPr>
          <p:nvPr>
            <p:ph sz="quarter" idx="13"/>
          </p:nvPr>
        </p:nvSpPr>
        <p:spPr>
          <a:xfrm>
            <a:off x="552451" y="1462298"/>
            <a:ext cx="11129988" cy="467239"/>
          </a:xfrm>
        </p:spPr>
        <p:txBody>
          <a:bodyPr wrap="square" lIns="0" tIns="18000" rIns="0" bIns="18000" anchor="ctr" anchorCtr="0">
            <a:spAutoFit/>
          </a:bodyPr>
          <a:lstStyle/>
          <a:p>
            <a:pPr marL="0" indent="0">
              <a:spcBef>
                <a:spcPts val="0"/>
              </a:spcBef>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1DF069AB-F74F-4E51-59C6-3993132A0AF4}"/>
              </a:ext>
            </a:extLst>
          </p:cNvPr>
          <p:cNvSpPr>
            <a:spLocks noGrp="1"/>
          </p:cNvSpPr>
          <p:nvPr>
            <p:ph sz="quarter" idx="14"/>
          </p:nvPr>
        </p:nvSpPr>
        <p:spPr>
          <a:xfrm>
            <a:off x="563774" y="2132608"/>
            <a:ext cx="11129986" cy="2852507"/>
          </a:xfrm>
        </p:spPr>
        <p:txBody>
          <a:bodyPr wrap="square" lIns="0" tIns="18000" rIns="0" bIns="18000" anchor="ctr" anchorCtr="0">
            <a:spAutoFit/>
          </a:bodyPr>
          <a:lstStyle/>
          <a:p>
            <a:pPr marL="0" indent="0">
              <a:spcBef>
                <a:spcPts val="600"/>
              </a:spcBef>
              <a:buNone/>
            </a:pPr>
            <a:r>
              <a:rPr lang="en-US" sz="2800" noProof="0" dirty="0"/>
              <a:t>For instance: a slab cache for </a:t>
            </a:r>
            <a:r>
              <a:rPr lang="en-US" sz="2800" noProof="0" dirty="0" err="1"/>
              <a:t>inodes</a:t>
            </a:r>
            <a:r>
              <a:rPr lang="en-US" sz="2800" noProof="0" dirty="0"/>
              <a:t> or for 1</a:t>
            </a:r>
            <a:r>
              <a:rPr lang="en-US" sz="2800" spc="-300" noProof="0" dirty="0"/>
              <a:t>6 </a:t>
            </a:r>
            <a:r>
              <a:rPr lang="en-US" sz="2800" noProof="0" dirty="0"/>
              <a:t>B objects, etc.</a:t>
            </a:r>
          </a:p>
          <a:p>
            <a:pPr marL="0" indent="0">
              <a:spcBef>
                <a:spcPts val="600"/>
              </a:spcBef>
              <a:buNone/>
            </a:pPr>
            <a:r>
              <a:rPr lang="en-US" sz="2800" noProof="0" dirty="0"/>
              <a:t>Slab primary unit of currency in slab allocator.</a:t>
            </a:r>
          </a:p>
          <a:p>
            <a:pPr marL="342900" indent="-342900">
              <a:spcBef>
                <a:spcPts val="600"/>
              </a:spcBef>
            </a:pPr>
            <a:r>
              <a:rPr lang="en-US" sz="2800" noProof="0" dirty="0"/>
              <a:t>When allocator needs to grow a cache: acquire an entire slab of objects. </a:t>
            </a:r>
          </a:p>
          <a:p>
            <a:pPr marL="342900" indent="-342900">
              <a:spcBef>
                <a:spcPts val="600"/>
              </a:spcBef>
            </a:pPr>
            <a:r>
              <a:rPr lang="en-US" sz="2800" noProof="0" dirty="0"/>
              <a:t>When allocator reclaims unused memory: relinquish a complete slab.</a:t>
            </a:r>
          </a:p>
        </p:txBody>
      </p:sp>
    </p:spTree>
    <p:extLst>
      <p:ext uri="{BB962C8B-B14F-4D97-AF65-F5344CB8AC3E}">
        <p14:creationId xmlns:p14="http://schemas.microsoft.com/office/powerpoint/2010/main" val="654419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ABC7-E7FF-8B54-10CF-ED7750311BF1}"/>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Slab Allocator: Reuse and Lookups</a:t>
            </a:r>
          </a:p>
        </p:txBody>
      </p:sp>
      <p:sp>
        <p:nvSpPr>
          <p:cNvPr id="3" name="Content Placeholder 2">
            <a:extLst>
              <a:ext uri="{FF2B5EF4-FFF2-40B4-BE49-F238E27FC236}">
                <a16:creationId xmlns:a16="http://schemas.microsoft.com/office/drawing/2014/main" id="{C4F96B16-20EC-98F6-F344-5FD7FB973DBC}"/>
              </a:ext>
            </a:extLst>
          </p:cNvPr>
          <p:cNvSpPr>
            <a:spLocks noGrp="1"/>
          </p:cNvSpPr>
          <p:nvPr>
            <p:ph sz="quarter" idx="13"/>
          </p:nvPr>
        </p:nvSpPr>
        <p:spPr>
          <a:xfrm>
            <a:off x="561077" y="991977"/>
            <a:ext cx="11129988" cy="467239"/>
          </a:xfrm>
        </p:spPr>
        <p:txBody>
          <a:bodyPr wrap="square" lIns="0" tIns="18000" rIns="0" bIns="18000" anchor="ctr" anchorCtr="0">
            <a:spAutoFit/>
          </a:bodyPr>
          <a:lstStyle/>
          <a:p>
            <a:pPr marL="0" indent="0">
              <a:spcBef>
                <a:spcPts val="0"/>
              </a:spcBef>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1DF069AB-F74F-4E51-59C6-3993132A0AF4}"/>
              </a:ext>
            </a:extLst>
          </p:cNvPr>
          <p:cNvSpPr>
            <a:spLocks noGrp="1"/>
          </p:cNvSpPr>
          <p:nvPr>
            <p:ph sz="quarter" idx="14"/>
          </p:nvPr>
        </p:nvSpPr>
        <p:spPr>
          <a:xfrm>
            <a:off x="563773" y="1693137"/>
            <a:ext cx="11148801" cy="1913789"/>
          </a:xfrm>
        </p:spPr>
        <p:txBody>
          <a:bodyPr wrap="square" lIns="0" tIns="18000" rIns="0" bIns="18000" anchor="ctr" anchorCtr="0">
            <a:spAutoFit/>
          </a:bodyPr>
          <a:lstStyle/>
          <a:p>
            <a:pPr marL="0" indent="0">
              <a:spcBef>
                <a:spcPts val="600"/>
              </a:spcBef>
              <a:buNone/>
            </a:pPr>
            <a:r>
              <a:rPr lang="en-US" sz="2800" noProof="0" dirty="0"/>
              <a:t>Goal: efficient memory allocation of objects </a:t>
            </a:r>
          </a:p>
          <a:p>
            <a:pPr marL="829818" lvl="1" indent="-342900"/>
            <a:r>
              <a:rPr lang="en-US" sz="2800" noProof="0" dirty="0"/>
              <a:t>Reduces fragmentation</a:t>
            </a:r>
          </a:p>
          <a:p>
            <a:pPr marL="829818" lvl="1" indent="-342900"/>
            <a:r>
              <a:rPr lang="en-US" sz="2800" noProof="0" dirty="0"/>
              <a:t>Retains allocated memory containing a data object of a certain type for reuse in later allocations of objects of the same type</a:t>
            </a:r>
          </a:p>
        </p:txBody>
      </p:sp>
      <p:sp>
        <p:nvSpPr>
          <p:cNvPr id="5" name="Content Placeholder 4">
            <a:extLst>
              <a:ext uri="{FF2B5EF4-FFF2-40B4-BE49-F238E27FC236}">
                <a16:creationId xmlns:a16="http://schemas.microsoft.com/office/drawing/2014/main" id="{185FFDF5-5F61-95F3-CEB4-335FE50BFEBE}"/>
              </a:ext>
            </a:extLst>
          </p:cNvPr>
          <p:cNvSpPr>
            <a:spLocks noGrp="1"/>
          </p:cNvSpPr>
          <p:nvPr>
            <p:ph sz="quarter" idx="15"/>
          </p:nvPr>
        </p:nvSpPr>
        <p:spPr>
          <a:xfrm>
            <a:off x="562732" y="3913824"/>
            <a:ext cx="11149255" cy="898126"/>
          </a:xfrm>
        </p:spPr>
        <p:txBody>
          <a:bodyPr wrap="square" lIns="0" tIns="18000" rIns="0" bIns="18000" anchor="ctr" anchorCtr="0">
            <a:spAutoFit/>
          </a:bodyPr>
          <a:lstStyle/>
          <a:p>
            <a:pPr marL="0" indent="0">
              <a:buNone/>
            </a:pPr>
            <a:r>
              <a:rPr lang="en-US" sz="2800" noProof="0" dirty="0"/>
              <a:t>By reusing freed objects, under favorable circumstances, you can avoid having to reinitialize them (leaving them partially filled in)</a:t>
            </a:r>
          </a:p>
        </p:txBody>
      </p:sp>
      <p:sp>
        <p:nvSpPr>
          <p:cNvPr id="6" name="Content Placeholder 5">
            <a:extLst>
              <a:ext uri="{FF2B5EF4-FFF2-40B4-BE49-F238E27FC236}">
                <a16:creationId xmlns:a16="http://schemas.microsoft.com/office/drawing/2014/main" id="{71A9C801-52F4-90BE-113C-0680E8B19B3F}"/>
              </a:ext>
            </a:extLst>
          </p:cNvPr>
          <p:cNvSpPr>
            <a:spLocks noGrp="1"/>
          </p:cNvSpPr>
          <p:nvPr>
            <p:ph sz="quarter" idx="16"/>
          </p:nvPr>
        </p:nvSpPr>
        <p:spPr>
          <a:xfrm>
            <a:off x="556950" y="5013763"/>
            <a:ext cx="6940962" cy="467239"/>
          </a:xfrm>
        </p:spPr>
        <p:txBody>
          <a:bodyPr wrap="square" lIns="0" tIns="18000" rIns="0" bIns="18000" anchor="ctr" anchorCtr="0">
            <a:spAutoFit/>
          </a:bodyPr>
          <a:lstStyle/>
          <a:p>
            <a:pPr marL="0" indent="-486918">
              <a:buNone/>
            </a:pPr>
            <a:r>
              <a:rPr lang="en-US" sz="2800" noProof="0" dirty="0">
                <a:solidFill>
                  <a:srgbClr val="191919"/>
                </a:solidFill>
              </a:rPr>
              <a:t>With only objects of the same type in a slab</a:t>
            </a:r>
            <a:endParaRPr lang="en-US" sz="2800" noProof="0" dirty="0"/>
          </a:p>
        </p:txBody>
      </p:sp>
      <p:graphicFrame>
        <p:nvGraphicFramePr>
          <p:cNvPr id="29" name="Object 28" descr="implies">
            <a:extLst>
              <a:ext uri="{FF2B5EF4-FFF2-40B4-BE49-F238E27FC236}">
                <a16:creationId xmlns:a16="http://schemas.microsoft.com/office/drawing/2014/main" id="{27B1A172-42CD-D82C-97E1-59CDA7F03D63}"/>
              </a:ext>
            </a:extLst>
          </p:cNvPr>
          <p:cNvGraphicFramePr>
            <a:graphicFrameLocks noChangeAspect="1"/>
          </p:cNvGraphicFramePr>
          <p:nvPr>
            <p:extLst>
              <p:ext uri="{D42A27DB-BD31-4B8C-83A1-F6EECF244321}">
                <p14:modId xmlns:p14="http://schemas.microsoft.com/office/powerpoint/2010/main" val="1928804428"/>
              </p:ext>
            </p:extLst>
          </p:nvPr>
        </p:nvGraphicFramePr>
        <p:xfrm>
          <a:off x="7591848" y="5119805"/>
          <a:ext cx="544239" cy="322262"/>
        </p:xfrm>
        <a:graphic>
          <a:graphicData uri="http://schemas.openxmlformats.org/presentationml/2006/ole">
            <mc:AlternateContent xmlns:mc="http://schemas.openxmlformats.org/markup-compatibility/2006">
              <mc:Choice xmlns:v="urn:schemas-microsoft-com:vml" Requires="v">
                <p:oleObj name="Equation" r:id="rId3" imgW="190440" imgH="152280" progId="Equation.DSMT4">
                  <p:embed/>
                </p:oleObj>
              </mc:Choice>
              <mc:Fallback>
                <p:oleObj name="Equation" r:id="rId3" imgW="190440" imgH="152280" progId="Equation.DSMT4">
                  <p:embed/>
                  <p:pic>
                    <p:nvPicPr>
                      <p:cNvPr id="29" name="Object 28" descr="open parenthesis 80 kilometers per second close parenthesis multiplied by open parenthesis 5 millimeters close parenthesis squared,">
                        <a:extLst>
                          <a:ext uri="{FF2B5EF4-FFF2-40B4-BE49-F238E27FC236}">
                            <a16:creationId xmlns:a16="http://schemas.microsoft.com/office/drawing/2014/main" id="{27B1A172-42CD-D82C-97E1-59CDA7F03D63}"/>
                          </a:ext>
                        </a:extLst>
                      </p:cNvPr>
                      <p:cNvPicPr/>
                      <p:nvPr/>
                    </p:nvPicPr>
                    <p:blipFill>
                      <a:blip r:embed="rId4"/>
                      <a:stretch>
                        <a:fillRect/>
                      </a:stretch>
                    </p:blipFill>
                    <p:spPr>
                      <a:xfrm>
                        <a:off x="7591848" y="5119805"/>
                        <a:ext cx="544239" cy="322262"/>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E29BACF0-5CEC-F62D-6323-94D5A2B854C1}"/>
              </a:ext>
            </a:extLst>
          </p:cNvPr>
          <p:cNvSpPr>
            <a:spLocks noGrp="1"/>
          </p:cNvSpPr>
          <p:nvPr>
            <p:ph sz="quarter" idx="17"/>
          </p:nvPr>
        </p:nvSpPr>
        <p:spPr>
          <a:xfrm>
            <a:off x="8284689" y="5013242"/>
            <a:ext cx="2173762" cy="467239"/>
          </a:xfrm>
        </p:spPr>
        <p:txBody>
          <a:bodyPr wrap="square" lIns="0" tIns="18000" rIns="0" bIns="18000" anchor="ctr" anchorCtr="0">
            <a:spAutoFit/>
          </a:bodyPr>
          <a:lstStyle/>
          <a:p>
            <a:pPr marL="0" indent="-486918">
              <a:buNone/>
            </a:pPr>
            <a:r>
              <a:rPr lang="en-US" sz="2800" noProof="0" dirty="0"/>
              <a:t>fast lookup</a:t>
            </a:r>
          </a:p>
        </p:txBody>
      </p:sp>
      <p:sp>
        <p:nvSpPr>
          <p:cNvPr id="8" name="Content Placeholder 7">
            <a:extLst>
              <a:ext uri="{FF2B5EF4-FFF2-40B4-BE49-F238E27FC236}">
                <a16:creationId xmlns:a16="http://schemas.microsoft.com/office/drawing/2014/main" id="{C5AAB8D1-4B32-F388-825B-B3F7D96FAFBF}"/>
              </a:ext>
            </a:extLst>
          </p:cNvPr>
          <p:cNvSpPr>
            <a:spLocks noGrp="1"/>
          </p:cNvSpPr>
          <p:nvPr>
            <p:ph sz="quarter" idx="18"/>
          </p:nvPr>
        </p:nvSpPr>
        <p:spPr>
          <a:xfrm>
            <a:off x="563774" y="5546309"/>
            <a:ext cx="2579661" cy="467239"/>
          </a:xfrm>
        </p:spPr>
        <p:txBody>
          <a:bodyPr wrap="square" lIns="0" tIns="18000" rIns="0" bIns="18000" anchor="ctr" anchorCtr="0">
            <a:spAutoFit/>
          </a:bodyPr>
          <a:lstStyle/>
          <a:p>
            <a:pPr marL="0" indent="-486918">
              <a:buNone/>
            </a:pPr>
            <a:r>
              <a:rPr lang="en-US" sz="2800" noProof="0" dirty="0"/>
              <a:t>(simple index)</a:t>
            </a:r>
          </a:p>
        </p:txBody>
      </p:sp>
    </p:spTree>
    <p:extLst>
      <p:ext uri="{BB962C8B-B14F-4D97-AF65-F5344CB8AC3E}">
        <p14:creationId xmlns:p14="http://schemas.microsoft.com/office/powerpoint/2010/main" val="27683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61075" y="306705"/>
            <a:ext cx="11151499" cy="559572"/>
          </a:xfrm>
        </p:spPr>
        <p:txBody>
          <a:bodyPr wrap="square" lIns="0" tIns="18000" rIns="0" bIns="18000" anchor="ctr" anchorCtr="0">
            <a:spAutoFit/>
          </a:bodyPr>
          <a:lstStyle/>
          <a:p>
            <a:r>
              <a:rPr lang="en-US" sz="3400" noProof="0" dirty="0"/>
              <a:t>Slab Cache: Organization</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61077" y="990078"/>
            <a:ext cx="2544073" cy="467239"/>
          </a:xfrm>
        </p:spPr>
        <p:txBody>
          <a:bodyPr wrap="square" lIns="0" tIns="18000" rIns="0" bIns="18000" anchor="ctr" anchorCtr="0">
            <a:spAutoFit/>
          </a:bodyPr>
          <a:lstStyle/>
          <a:p>
            <a:pPr marL="101600" indent="-101600">
              <a:spcBef>
                <a:spcPts val="600"/>
              </a:spcBef>
              <a:buNone/>
            </a:pPr>
            <a:r>
              <a:rPr lang="en-US" sz="2800" noProof="0" dirty="0">
                <a:solidFill>
                  <a:srgbClr val="007FA3"/>
                </a:solidFill>
              </a:rPr>
              <a:t>Extra material</a:t>
            </a:r>
          </a:p>
        </p:txBody>
      </p:sp>
      <p:pic>
        <p:nvPicPr>
          <p:cNvPr id="7" name="Picture 6" descr="An illustration of organisation of slab cache. A cache is divided into two slabs. The lower slab is again divided into two objects.">
            <a:extLst>
              <a:ext uri="{FF2B5EF4-FFF2-40B4-BE49-F238E27FC236}">
                <a16:creationId xmlns:a16="http://schemas.microsoft.com/office/drawing/2014/main" id="{A6E176DB-24C1-A1E3-DC95-2E884FF6555D}"/>
              </a:ext>
            </a:extLst>
          </p:cNvPr>
          <p:cNvPicPr>
            <a:picLocks noChangeAspect="1"/>
          </p:cNvPicPr>
          <p:nvPr/>
        </p:nvPicPr>
        <p:blipFill>
          <a:blip r:embed="rId2"/>
          <a:stretch>
            <a:fillRect/>
          </a:stretch>
        </p:blipFill>
        <p:spPr>
          <a:xfrm>
            <a:off x="4251562" y="1120915"/>
            <a:ext cx="3688878" cy="2586454"/>
          </a:xfrm>
          <a:prstGeom prst="rect">
            <a:avLst/>
          </a:prstGeom>
        </p:spPr>
      </p:pic>
      <p:sp>
        <p:nvSpPr>
          <p:cNvPr id="4" name="Content Placeholder 3">
            <a:extLst>
              <a:ext uri="{FF2B5EF4-FFF2-40B4-BE49-F238E27FC236}">
                <a16:creationId xmlns:a16="http://schemas.microsoft.com/office/drawing/2014/main" id="{E4996C79-C3F9-7EDC-BA37-70A915A7BEE2}"/>
              </a:ext>
            </a:extLst>
          </p:cNvPr>
          <p:cNvSpPr>
            <a:spLocks noGrp="1"/>
          </p:cNvSpPr>
          <p:nvPr>
            <p:ph sz="quarter" idx="14"/>
          </p:nvPr>
        </p:nvSpPr>
        <p:spPr>
          <a:xfrm>
            <a:off x="561075" y="3845671"/>
            <a:ext cx="11151499" cy="898126"/>
          </a:xfrm>
        </p:spPr>
        <p:txBody>
          <a:bodyPr wrap="square" lIns="0" tIns="18000" rIns="0" bIns="18000" anchor="ctr" anchorCtr="0">
            <a:spAutoFit/>
          </a:bodyPr>
          <a:lstStyle/>
          <a:p>
            <a:pPr marL="0" indent="0">
              <a:spcBef>
                <a:spcPts val="600"/>
              </a:spcBef>
              <a:buNone/>
            </a:pPr>
            <a:r>
              <a:rPr lang="en-US" sz="2800" noProof="0" dirty="0">
                <a:solidFill>
                  <a:srgbClr val="191919"/>
                </a:solidFill>
                <a:latin typeface="Arial" panose="020B0604020202020204" pitchFamily="34" charset="0"/>
                <a:cs typeface="Arial" panose="020B0604020202020204" pitchFamily="34" charset="0"/>
              </a:rPr>
              <a:t>Each slab cache may contain multiple slabs, each of which contains (or points to) multiple objects</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61075" y="4824812"/>
            <a:ext cx="915299" cy="467239"/>
          </a:xfrm>
        </p:spPr>
        <p:txBody>
          <a:bodyPr wrap="square" lIns="0" tIns="18000" rIns="0" bIns="18000" anchor="ctr" anchorCtr="0">
            <a:spAutoFit/>
          </a:bodyPr>
          <a:lstStyle/>
          <a:p>
            <a:pPr marL="0" indent="0">
              <a:spcBef>
                <a:spcPts val="600"/>
              </a:spcBef>
              <a:buNone/>
            </a:pPr>
            <a:r>
              <a:rPr lang="en-US" sz="2800" noProof="0" dirty="0"/>
              <a:t>See:</a:t>
            </a: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561076" y="5407270"/>
            <a:ext cx="11151498" cy="898126"/>
          </a:xfrm>
        </p:spPr>
        <p:txBody>
          <a:bodyPr wrap="square" lIns="0" tIns="18000" rIns="0" bIns="18000" anchor="ctr" anchorCtr="0">
            <a:spAutoFit/>
          </a:bodyPr>
          <a:lstStyle/>
          <a:p>
            <a:pPr marL="0" indent="0">
              <a:spcBef>
                <a:spcPts val="0"/>
              </a:spcBef>
              <a:buNone/>
            </a:pPr>
            <a:r>
              <a:rPr lang="en-US" sz="2800" u="sng" noProof="0" dirty="0">
                <a:solidFill>
                  <a:srgbClr val="2200CC"/>
                </a:solidFill>
                <a:hlinkClick r:id="rId3" tooltip="https://www.kernel.org/doc/gorman/html/understand/understand011.html#Sec:%20Tracking%20Free%20Objects">
                  <a:extLst>
                    <a:ext uri="{A12FA001-AC4F-418D-AE19-62706E023703}">
                      <ahyp:hlinkClr xmlns:ahyp="http://schemas.microsoft.com/office/drawing/2018/hyperlinkcolor" val="tx"/>
                    </a:ext>
                  </a:extLst>
                </a:hlinkClick>
              </a:rPr>
              <a:t>https://www.kernel.org/doc/gorman/html/understand/understand011.html#Sec:%20Tracking%20Free%20Objects</a:t>
            </a:r>
            <a:endParaRPr lang="en-US" sz="2400" noProof="0" dirty="0"/>
          </a:p>
        </p:txBody>
      </p:sp>
    </p:spTree>
    <p:extLst>
      <p:ext uri="{BB962C8B-B14F-4D97-AF65-F5344CB8AC3E}">
        <p14:creationId xmlns:p14="http://schemas.microsoft.com/office/powerpoint/2010/main" val="2402600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62453" y="298455"/>
            <a:ext cx="11150122" cy="559572"/>
          </a:xfrm>
        </p:spPr>
        <p:txBody>
          <a:bodyPr wrap="square" lIns="0" tIns="18000" rIns="0" bIns="18000" anchor="ctr" anchorCtr="0">
            <a:spAutoFit/>
          </a:bodyPr>
          <a:lstStyle/>
          <a:p>
            <a:r>
              <a:rPr lang="en-US" sz="3400" noProof="0" dirty="0"/>
              <a:t>Slab: Example (1)</a:t>
            </a:r>
            <a:endParaRPr lang="en-US" sz="2600" noProof="0" dirty="0"/>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61077" y="992835"/>
            <a:ext cx="11150121" cy="467239"/>
          </a:xfrm>
        </p:spPr>
        <p:txBody>
          <a:bodyPr wrap="square" lIns="0" tIns="18000" rIns="0" bIns="18000" anchor="ctr" anchorCtr="0">
            <a:spAutoFit/>
          </a:bodyPr>
          <a:lstStyle/>
          <a:p>
            <a:pPr marL="101600" indent="-101600">
              <a:spcBef>
                <a:spcPts val="600"/>
              </a:spcBef>
              <a:buNone/>
            </a:pPr>
            <a:r>
              <a:rPr lang="en-US" sz="2800" noProof="0" dirty="0">
                <a:solidFill>
                  <a:srgbClr val="007FA3"/>
                </a:solidFill>
              </a:rPr>
              <a:t>Extra material</a:t>
            </a:r>
          </a:p>
        </p:txBody>
      </p:sp>
      <p:pic>
        <p:nvPicPr>
          <p:cNvPr id="13" name="Picture 12" descr="An example of a slab.&#10;Long description is available in notes, press F6">
            <a:extLst>
              <a:ext uri="{FF2B5EF4-FFF2-40B4-BE49-F238E27FC236}">
                <a16:creationId xmlns:a16="http://schemas.microsoft.com/office/drawing/2014/main" id="{AAEBEF23-8013-1C45-B20C-FF962F13637C}"/>
              </a:ext>
            </a:extLst>
          </p:cNvPr>
          <p:cNvPicPr>
            <a:picLocks noChangeAspect="1"/>
          </p:cNvPicPr>
          <p:nvPr/>
        </p:nvPicPr>
        <p:blipFill>
          <a:blip r:embed="rId3"/>
          <a:stretch>
            <a:fillRect/>
          </a:stretch>
        </p:blipFill>
        <p:spPr>
          <a:xfrm>
            <a:off x="635732" y="1926734"/>
            <a:ext cx="10937573" cy="940756"/>
          </a:xfrm>
          <a:prstGeom prst="rect">
            <a:avLst/>
          </a:prstGeom>
        </p:spPr>
      </p:pic>
      <p:sp>
        <p:nvSpPr>
          <p:cNvPr id="4" name="Content Placeholder 3">
            <a:extLst>
              <a:ext uri="{FF2B5EF4-FFF2-40B4-BE49-F238E27FC236}">
                <a16:creationId xmlns:a16="http://schemas.microsoft.com/office/drawing/2014/main" id="{E4996C79-C3F9-7EDC-BA37-70A915A7BEE2}"/>
              </a:ext>
            </a:extLst>
          </p:cNvPr>
          <p:cNvSpPr>
            <a:spLocks noGrp="1"/>
          </p:cNvSpPr>
          <p:nvPr>
            <p:ph sz="quarter" idx="14"/>
          </p:nvPr>
        </p:nvSpPr>
        <p:spPr>
          <a:xfrm>
            <a:off x="561076" y="3318677"/>
            <a:ext cx="11150122" cy="1405957"/>
          </a:xfrm>
        </p:spPr>
        <p:txBody>
          <a:bodyPr wrap="square" lIns="0" tIns="18000" rIns="0" bIns="18000" anchor="ctr" anchorCtr="0">
            <a:spAutoFit/>
          </a:bodyPr>
          <a:lstStyle/>
          <a:p>
            <a:pPr marL="1085850" indent="-1085850">
              <a:spcBef>
                <a:spcPts val="600"/>
              </a:spcBef>
              <a:buNone/>
            </a:pPr>
            <a:r>
              <a:rPr lang="en-US" sz="2800" noProof="0" dirty="0">
                <a:solidFill>
                  <a:srgbClr val="191919"/>
                </a:solidFill>
                <a:latin typeface="Arial" panose="020B0604020202020204" pitchFamily="34" charset="0"/>
                <a:cs typeface="Arial" panose="020B0604020202020204" pitchFamily="34" charset="0"/>
              </a:rPr>
              <a:t>Note 1: Slabs can be implemented in different ways. We will look at one example</a:t>
            </a:r>
          </a:p>
          <a:p>
            <a:pPr marL="1085850" indent="-1085850">
              <a:spcBef>
                <a:spcPts val="600"/>
              </a:spcBef>
              <a:buNone/>
            </a:pPr>
            <a:r>
              <a:rPr lang="en-US" sz="2800" noProof="0" dirty="0">
                <a:solidFill>
                  <a:srgbClr val="191919"/>
                </a:solidFill>
                <a:latin typeface="Arial" panose="020B0604020202020204" pitchFamily="34" charset="0"/>
                <a:cs typeface="Arial" panose="020B0604020202020204" pitchFamily="34" charset="0"/>
              </a:rPr>
              <a:t>Note 2: All slots have the same (known) size, making it easy</a:t>
            </a:r>
          </a:p>
        </p:txBody>
      </p:sp>
      <p:sp>
        <p:nvSpPr>
          <p:cNvPr id="5" name="Content Placeholder 4">
            <a:extLst>
              <a:ext uri="{FF2B5EF4-FFF2-40B4-BE49-F238E27FC236}">
                <a16:creationId xmlns:a16="http://schemas.microsoft.com/office/drawing/2014/main" id="{03B204E7-3037-6306-B070-5DA554E58F03}"/>
              </a:ext>
            </a:extLst>
          </p:cNvPr>
          <p:cNvSpPr>
            <a:spLocks noGrp="1"/>
          </p:cNvSpPr>
          <p:nvPr>
            <p:ph sz="quarter" idx="15"/>
          </p:nvPr>
        </p:nvSpPr>
        <p:spPr>
          <a:xfrm>
            <a:off x="564141" y="4940010"/>
            <a:ext cx="1693284" cy="467239"/>
          </a:xfrm>
        </p:spPr>
        <p:txBody>
          <a:bodyPr wrap="square" lIns="0" tIns="18000" rIns="0" bIns="18000" anchor="t" anchorCtr="0">
            <a:spAutoFit/>
          </a:bodyPr>
          <a:lstStyle/>
          <a:p>
            <a:pPr marL="0" indent="0">
              <a:buNone/>
            </a:pPr>
            <a:r>
              <a:rPr lang="en-US" sz="2800" noProof="0" dirty="0">
                <a:solidFill>
                  <a:srgbClr val="191919"/>
                </a:solidFill>
                <a:latin typeface="Arial" panose="020B0604020202020204" pitchFamily="34" charset="0"/>
                <a:cs typeface="Arial" panose="020B0604020202020204" pitchFamily="34" charset="0"/>
              </a:rPr>
              <a:t>to find the</a:t>
            </a:r>
            <a:endParaRPr lang="en-US" sz="2800" noProof="0" dirty="0"/>
          </a:p>
        </p:txBody>
      </p:sp>
      <p:graphicFrame>
        <p:nvGraphicFramePr>
          <p:cNvPr id="30" name="Object 29" descr="n super t h">
            <a:extLst>
              <a:ext uri="{FF2B5EF4-FFF2-40B4-BE49-F238E27FC236}">
                <a16:creationId xmlns:a16="http://schemas.microsoft.com/office/drawing/2014/main" id="{0B703DEC-6E84-4F39-9B5A-5E5F35AE727E}"/>
              </a:ext>
            </a:extLst>
          </p:cNvPr>
          <p:cNvGraphicFramePr>
            <a:graphicFrameLocks noChangeAspect="1"/>
          </p:cNvGraphicFramePr>
          <p:nvPr>
            <p:extLst>
              <p:ext uri="{D42A27DB-BD31-4B8C-83A1-F6EECF244321}">
                <p14:modId xmlns:p14="http://schemas.microsoft.com/office/powerpoint/2010/main" val="4088864495"/>
              </p:ext>
            </p:extLst>
          </p:nvPr>
        </p:nvGraphicFramePr>
        <p:xfrm>
          <a:off x="2345687" y="5005847"/>
          <a:ext cx="377190" cy="352743"/>
        </p:xfrm>
        <a:graphic>
          <a:graphicData uri="http://schemas.openxmlformats.org/presentationml/2006/ole">
            <mc:AlternateContent xmlns:mc="http://schemas.openxmlformats.org/markup-compatibility/2006">
              <mc:Choice xmlns:v="urn:schemas-microsoft-com:vml" Requires="v">
                <p:oleObj name="Equation" r:id="rId4" imgW="203040" imgH="190440" progId="Equation.DSMT4">
                  <p:embed/>
                </p:oleObj>
              </mc:Choice>
              <mc:Fallback>
                <p:oleObj name="Equation" r:id="rId4" imgW="203040" imgH="190440" progId="Equation.DSMT4">
                  <p:embed/>
                  <p:pic>
                    <p:nvPicPr>
                      <p:cNvPr id="35" name="Object 34" descr="open parenthesis 80 kilometers per second close parenthesis multiplied by open parenthesis 5 millimeters close parenthesis squared,">
                        <a:extLst>
                          <a:ext uri="{FF2B5EF4-FFF2-40B4-BE49-F238E27FC236}">
                            <a16:creationId xmlns:a16="http://schemas.microsoft.com/office/drawing/2014/main" id="{DA5A6606-2C82-B7CD-CB38-7D747B933AF0}"/>
                          </a:ext>
                        </a:extLst>
                      </p:cNvPr>
                      <p:cNvPicPr/>
                      <p:nvPr/>
                    </p:nvPicPr>
                    <p:blipFill>
                      <a:blip r:embed="rId5"/>
                      <a:stretch>
                        <a:fillRect/>
                      </a:stretch>
                    </p:blipFill>
                    <p:spPr>
                      <a:xfrm>
                        <a:off x="2345687" y="5005847"/>
                        <a:ext cx="377190" cy="352743"/>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D94DD798-1D68-4CB7-02CE-D12240F5B082}"/>
              </a:ext>
            </a:extLst>
          </p:cNvPr>
          <p:cNvSpPr>
            <a:spLocks noGrp="1"/>
          </p:cNvSpPr>
          <p:nvPr>
            <p:ph sz="quarter" idx="16"/>
          </p:nvPr>
        </p:nvSpPr>
        <p:spPr>
          <a:xfrm>
            <a:off x="2859327" y="4958161"/>
            <a:ext cx="3055698" cy="467239"/>
          </a:xfrm>
        </p:spPr>
        <p:txBody>
          <a:bodyPr wrap="square" lIns="0" tIns="18000" rIns="0" bIns="18000" anchor="t" anchorCtr="0">
            <a:spAutoFit/>
          </a:bodyPr>
          <a:lstStyle/>
          <a:p>
            <a:pPr marL="0" indent="0">
              <a:buNone/>
            </a:pPr>
            <a:r>
              <a:rPr lang="en-US" sz="2800" noProof="0" dirty="0">
                <a:solidFill>
                  <a:srgbClr val="191919"/>
                </a:solidFill>
                <a:latin typeface="Arial" panose="020B0604020202020204" pitchFamily="34" charset="0"/>
                <a:cs typeface="Arial" panose="020B0604020202020204" pitchFamily="34" charset="0"/>
              </a:rPr>
              <a:t>object in the slab </a:t>
            </a:r>
            <a:endParaRPr lang="en-US" sz="2800" noProof="0" dirty="0"/>
          </a:p>
        </p:txBody>
      </p:sp>
    </p:spTree>
    <p:extLst>
      <p:ext uri="{BB962C8B-B14F-4D97-AF65-F5344CB8AC3E}">
        <p14:creationId xmlns:p14="http://schemas.microsoft.com/office/powerpoint/2010/main" val="2060653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C3B9-5671-4978-FA96-179B6D5B259E}"/>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Slab: Example (2)</a:t>
            </a:r>
            <a:endParaRPr lang="en-US" sz="2600" noProof="0" dirty="0"/>
          </a:p>
        </p:txBody>
      </p:sp>
      <p:sp>
        <p:nvSpPr>
          <p:cNvPr id="3" name="Content Placeholder 2">
            <a:extLst>
              <a:ext uri="{FF2B5EF4-FFF2-40B4-BE49-F238E27FC236}">
                <a16:creationId xmlns:a16="http://schemas.microsoft.com/office/drawing/2014/main" id="{5AAC4E80-E8FC-3B1D-04E9-202B50A2395C}"/>
              </a:ext>
            </a:extLst>
          </p:cNvPr>
          <p:cNvSpPr>
            <a:spLocks noGrp="1"/>
          </p:cNvSpPr>
          <p:nvPr>
            <p:ph sz="quarter" idx="13"/>
          </p:nvPr>
        </p:nvSpPr>
        <p:spPr>
          <a:xfrm>
            <a:off x="561075" y="989519"/>
            <a:ext cx="1801125" cy="313350"/>
          </a:xfrm>
        </p:spPr>
        <p:txBody>
          <a:bodyPr wrap="square" lIns="0" tIns="18000" rIns="0" bIns="18000" anchor="ctr" anchorCtr="0">
            <a:spAutoFit/>
          </a:bodyPr>
          <a:lstStyle/>
          <a:p>
            <a:pPr marL="101600" indent="-101600">
              <a:buNone/>
            </a:pPr>
            <a:r>
              <a:rPr lang="en-US" sz="1800" noProof="0" dirty="0">
                <a:solidFill>
                  <a:srgbClr val="007FA3"/>
                </a:solidFill>
              </a:rPr>
              <a:t>Extra material</a:t>
            </a:r>
          </a:p>
        </p:txBody>
      </p:sp>
      <p:sp>
        <p:nvSpPr>
          <p:cNvPr id="4" name="Content Placeholder 3">
            <a:extLst>
              <a:ext uri="{FF2B5EF4-FFF2-40B4-BE49-F238E27FC236}">
                <a16:creationId xmlns:a16="http://schemas.microsoft.com/office/drawing/2014/main" id="{621AD159-14A0-3861-AD87-B42DD112BB17}"/>
              </a:ext>
            </a:extLst>
          </p:cNvPr>
          <p:cNvSpPr>
            <a:spLocks noGrp="1"/>
          </p:cNvSpPr>
          <p:nvPr>
            <p:ph sz="quarter" idx="14"/>
          </p:nvPr>
        </p:nvSpPr>
        <p:spPr>
          <a:xfrm>
            <a:off x="2505435" y="992979"/>
            <a:ext cx="9000766" cy="1903529"/>
          </a:xfrm>
        </p:spPr>
        <p:txBody>
          <a:bodyPr wrap="square" lIns="0" tIns="18000" rIns="0" bIns="18000" anchor="ctr" anchorCtr="0">
            <a:spAutoFit/>
          </a:bodyPr>
          <a:lstStyle/>
          <a:p>
            <a:pPr marL="0" indent="0">
              <a:spcBef>
                <a:spcPts val="400"/>
              </a:spcBef>
              <a:buNone/>
            </a:pPr>
            <a:r>
              <a:rPr lang="en-US" sz="1800" noProof="0" dirty="0"/>
              <a:t>In this example, a Slab contains:</a:t>
            </a:r>
          </a:p>
          <a:p>
            <a:pPr marL="285750" indent="-285750">
              <a:spcBef>
                <a:spcPts val="400"/>
              </a:spcBef>
            </a:pPr>
            <a:r>
              <a:rPr lang="en-US" sz="1800" noProof="0" dirty="0"/>
              <a:t>pointer to start of memory with object slots</a:t>
            </a:r>
          </a:p>
          <a:p>
            <a:pPr marL="285750" indent="-285750">
              <a:spcBef>
                <a:spcPts val="400"/>
              </a:spcBef>
            </a:pPr>
            <a:r>
              <a:rPr lang="en-US" sz="1800" noProof="0" dirty="0"/>
              <a:t>index of next free slot (“slot for next allocation”)</a:t>
            </a:r>
          </a:p>
          <a:p>
            <a:pPr marL="285750" indent="-285750">
              <a:spcBef>
                <a:spcPts val="400"/>
              </a:spcBef>
            </a:pPr>
            <a:r>
              <a:rPr lang="en-US" sz="1800" noProof="0" dirty="0" err="1"/>
              <a:t>bufctl</a:t>
            </a:r>
            <a:r>
              <a:rPr lang="en-US" sz="1800" noProof="0" dirty="0"/>
              <a:t>: array of indices (“after this free slot has been used for allocation, the next free slot is…”)</a:t>
            </a:r>
          </a:p>
          <a:p>
            <a:pPr marL="285750" indent="-285750">
              <a:spcBef>
                <a:spcPts val="400"/>
              </a:spcBef>
            </a:pPr>
            <a:r>
              <a:rPr lang="en-US" sz="1800" noProof="0" dirty="0"/>
              <a:t>Slots for objects</a:t>
            </a:r>
          </a:p>
        </p:txBody>
      </p:sp>
      <p:pic>
        <p:nvPicPr>
          <p:cNvPr id="11" name="Picture 10" descr="An example of a slab.&#10;Long description is available in notes, press F6">
            <a:extLst>
              <a:ext uri="{FF2B5EF4-FFF2-40B4-BE49-F238E27FC236}">
                <a16:creationId xmlns:a16="http://schemas.microsoft.com/office/drawing/2014/main" id="{D09A9CA4-478D-49A1-2233-FAFF7FFB6791}"/>
              </a:ext>
            </a:extLst>
          </p:cNvPr>
          <p:cNvPicPr>
            <a:picLocks noChangeAspect="1"/>
          </p:cNvPicPr>
          <p:nvPr/>
        </p:nvPicPr>
        <p:blipFill>
          <a:blip r:embed="rId3"/>
          <a:srcRect/>
          <a:stretch/>
        </p:blipFill>
        <p:spPr>
          <a:xfrm>
            <a:off x="3653361" y="2936292"/>
            <a:ext cx="4885280" cy="1366416"/>
          </a:xfrm>
          <a:prstGeom prst="rect">
            <a:avLst/>
          </a:prstGeom>
        </p:spPr>
      </p:pic>
      <p:sp>
        <p:nvSpPr>
          <p:cNvPr id="5" name="Content Placeholder 4">
            <a:extLst>
              <a:ext uri="{FF2B5EF4-FFF2-40B4-BE49-F238E27FC236}">
                <a16:creationId xmlns:a16="http://schemas.microsoft.com/office/drawing/2014/main" id="{F6B5BBAB-20C1-DA65-C3B0-89BB40B6A160}"/>
              </a:ext>
            </a:extLst>
          </p:cNvPr>
          <p:cNvSpPr>
            <a:spLocks noGrp="1"/>
          </p:cNvSpPr>
          <p:nvPr>
            <p:ph sz="quarter" idx="15"/>
          </p:nvPr>
        </p:nvSpPr>
        <p:spPr>
          <a:xfrm>
            <a:off x="552449" y="4365378"/>
            <a:ext cx="11151499" cy="1975344"/>
          </a:xfrm>
        </p:spPr>
        <p:txBody>
          <a:bodyPr wrap="square" lIns="0" tIns="18000" rIns="0" bIns="18000" anchor="ctr" anchorCtr="0">
            <a:spAutoFit/>
          </a:bodyPr>
          <a:lstStyle/>
          <a:p>
            <a:pPr marL="0" indent="0">
              <a:spcBef>
                <a:spcPts val="0"/>
              </a:spcBef>
              <a:buNone/>
            </a:pPr>
            <a:r>
              <a:rPr lang="en-US" sz="1800" noProof="0" dirty="0">
                <a:solidFill>
                  <a:schemeClr val="tx1"/>
                </a:solidFill>
              </a:rPr>
              <a:t>Every entry in </a:t>
            </a:r>
            <a:r>
              <a:rPr lang="en-US" sz="1800" noProof="0" dirty="0" err="1">
                <a:solidFill>
                  <a:schemeClr val="tx1"/>
                </a:solidFill>
              </a:rPr>
              <a:t>bufctl</a:t>
            </a:r>
            <a:r>
              <a:rPr lang="en-US" sz="1800" noProof="0" dirty="0">
                <a:solidFill>
                  <a:schemeClr val="tx1"/>
                </a:solidFill>
              </a:rPr>
              <a:t> points to next free object (relative to this one). </a:t>
            </a:r>
            <a:r>
              <a:rPr lang="en-US" sz="1800" noProof="0" dirty="0" err="1">
                <a:solidFill>
                  <a:schemeClr val="tx1"/>
                </a:solidFill>
              </a:rPr>
              <a:t>E.g</a:t>
            </a:r>
            <a:r>
              <a:rPr lang="en-US" sz="1800" noProof="0" dirty="0">
                <a:solidFill>
                  <a:schemeClr val="tx1"/>
                </a:solidFill>
              </a:rPr>
              <a:t>: “the next free slot after this free slot (1) is the slot at index 5 (last slot)”</a:t>
            </a:r>
            <a:br>
              <a:rPr lang="en-US" sz="1800" noProof="0" dirty="0">
                <a:solidFill>
                  <a:schemeClr val="tx1"/>
                </a:solidFill>
              </a:rPr>
            </a:br>
            <a:r>
              <a:rPr lang="en-US" sz="1800" noProof="0" dirty="0">
                <a:solidFill>
                  <a:schemeClr val="tx1"/>
                </a:solidFill>
              </a:rPr>
              <a:t>Initially: free =0, </a:t>
            </a:r>
            <a:r>
              <a:rPr lang="en-US" sz="1800" noProof="0" dirty="0" err="1">
                <a:solidFill>
                  <a:schemeClr val="tx1"/>
                </a:solidFill>
              </a:rPr>
              <a:t>bufctl</a:t>
            </a:r>
            <a:r>
              <a:rPr lang="en-US" sz="1800" noProof="0" dirty="0">
                <a:solidFill>
                  <a:schemeClr val="tx1"/>
                </a:solidFill>
              </a:rPr>
              <a:t> [0] = 1, </a:t>
            </a:r>
            <a:r>
              <a:rPr lang="en-US" sz="1800" noProof="0" dirty="0" err="1">
                <a:solidFill>
                  <a:schemeClr val="tx1"/>
                </a:solidFill>
              </a:rPr>
              <a:t>bufctl</a:t>
            </a:r>
            <a:r>
              <a:rPr lang="en-US" sz="1800" noProof="0" dirty="0">
                <a:solidFill>
                  <a:schemeClr val="tx1"/>
                </a:solidFill>
              </a:rPr>
              <a:t> [1]= 2, etc.</a:t>
            </a:r>
          </a:p>
          <a:p>
            <a:pPr marL="0" indent="0">
              <a:spcBef>
                <a:spcPts val="0"/>
              </a:spcBef>
              <a:buNone/>
            </a:pPr>
            <a:r>
              <a:rPr lang="en-US" sz="1800" noProof="0" dirty="0">
                <a:solidFill>
                  <a:schemeClr val="tx1"/>
                </a:solidFill>
              </a:rPr>
              <a:t>Allocation: free points to next free object</a:t>
            </a:r>
          </a:p>
          <a:p>
            <a:pPr marL="0" indent="0">
              <a:spcBef>
                <a:spcPts val="0"/>
              </a:spcBef>
              <a:buNone/>
            </a:pPr>
            <a:r>
              <a:rPr lang="en-US" sz="1800" noProof="0" dirty="0">
                <a:solidFill>
                  <a:schemeClr val="tx1"/>
                </a:solidFill>
              </a:rPr>
              <a:t>Deallocation of entry n: </a:t>
            </a:r>
          </a:p>
          <a:p>
            <a:pPr marL="944118" lvl="1" indent="-457200">
              <a:spcBef>
                <a:spcPts val="0"/>
              </a:spcBef>
              <a:buNone/>
            </a:pPr>
            <a:r>
              <a:rPr lang="en-US" sz="1800" noProof="0" dirty="0" err="1">
                <a:solidFill>
                  <a:schemeClr val="tx1"/>
                </a:solidFill>
              </a:rPr>
              <a:t>bufctl</a:t>
            </a:r>
            <a:r>
              <a:rPr lang="en-US" sz="1800" noProof="0" dirty="0">
                <a:solidFill>
                  <a:schemeClr val="tx1"/>
                </a:solidFill>
              </a:rPr>
              <a:t> [n]:= free ;</a:t>
            </a:r>
          </a:p>
          <a:p>
            <a:pPr marL="944118" lvl="1" indent="-457200">
              <a:spcBef>
                <a:spcPts val="0"/>
              </a:spcBef>
              <a:buNone/>
            </a:pPr>
            <a:r>
              <a:rPr lang="en-US" sz="1800" noProof="0" dirty="0">
                <a:solidFill>
                  <a:schemeClr val="tx1"/>
                </a:solidFill>
              </a:rPr>
              <a:t>free := n: </a:t>
            </a:r>
          </a:p>
        </p:txBody>
      </p:sp>
    </p:spTree>
    <p:extLst>
      <p:ext uri="{BB962C8B-B14F-4D97-AF65-F5344CB8AC3E}">
        <p14:creationId xmlns:p14="http://schemas.microsoft.com/office/powerpoint/2010/main" val="868270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61976" y="242239"/>
            <a:ext cx="11150599" cy="559572"/>
          </a:xfrm>
        </p:spPr>
        <p:txBody>
          <a:bodyPr wrap="square" lIns="0" tIns="18000" rIns="0" bIns="18000" anchor="ctr" anchorCtr="0">
            <a:spAutoFit/>
          </a:bodyPr>
          <a:lstStyle/>
          <a:p>
            <a:r>
              <a:rPr lang="en-US" sz="3400" noProof="0" dirty="0"/>
              <a:t>Memory (2)</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61504" y="995131"/>
            <a:ext cx="11150599" cy="1990733"/>
          </a:xfrm>
        </p:spPr>
        <p:txBody>
          <a:bodyPr wrap="square" lIns="0" tIns="18000" rIns="0" bIns="18000" anchor="ctr" anchorCtr="0">
            <a:spAutoFit/>
          </a:bodyPr>
          <a:lstStyle/>
          <a:p>
            <a:pPr marL="342900" indent="-342900">
              <a:spcBef>
                <a:spcPts val="600"/>
              </a:spcBef>
            </a:pPr>
            <a:r>
              <a:rPr lang="en-US" sz="2800" noProof="0" dirty="0"/>
              <a:t>Memory Abstractions</a:t>
            </a:r>
          </a:p>
          <a:p>
            <a:pPr marL="342900" indent="-342900">
              <a:spcBef>
                <a:spcPts val="600"/>
              </a:spcBef>
            </a:pPr>
            <a:r>
              <a:rPr lang="en-US" sz="2800" noProof="0" dirty="0"/>
              <a:t>Virtual Memory</a:t>
            </a:r>
          </a:p>
          <a:p>
            <a:pPr marL="342900" indent="-342900">
              <a:spcBef>
                <a:spcPts val="600"/>
              </a:spcBef>
            </a:pPr>
            <a:r>
              <a:rPr lang="en-US" sz="2800" noProof="0" dirty="0"/>
              <a:t>Page Replacement Algorithms</a:t>
            </a:r>
          </a:p>
          <a:p>
            <a:pPr marL="342900" indent="-342900">
              <a:spcBef>
                <a:spcPts val="600"/>
              </a:spcBef>
            </a:pPr>
            <a:r>
              <a:rPr lang="en-US" sz="2800" noProof="0" dirty="0"/>
              <a:t>Design Issues for Paging Systems</a:t>
            </a:r>
          </a:p>
        </p:txBody>
      </p:sp>
    </p:spTree>
    <p:extLst>
      <p:ext uri="{BB962C8B-B14F-4D97-AF65-F5344CB8AC3E}">
        <p14:creationId xmlns:p14="http://schemas.microsoft.com/office/powerpoint/2010/main" val="814343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C3B9-5671-4978-FA96-179B6D5B259E}"/>
              </a:ext>
            </a:extLst>
          </p:cNvPr>
          <p:cNvSpPr>
            <a:spLocks noGrp="1"/>
          </p:cNvSpPr>
          <p:nvPr>
            <p:ph type="title"/>
          </p:nvPr>
        </p:nvSpPr>
        <p:spPr>
          <a:xfrm>
            <a:off x="561075" y="279591"/>
            <a:ext cx="11151499" cy="559572"/>
          </a:xfrm>
        </p:spPr>
        <p:txBody>
          <a:bodyPr wrap="square" lIns="0" tIns="18000" rIns="0" bIns="18000" anchor="ctr" anchorCtr="0">
            <a:spAutoFit/>
          </a:bodyPr>
          <a:lstStyle/>
          <a:p>
            <a:r>
              <a:rPr lang="en-US" sz="3400" noProof="0" dirty="0"/>
              <a:t>Slab: Example (3)</a:t>
            </a:r>
            <a:endParaRPr lang="en-US" sz="2600" noProof="0" dirty="0"/>
          </a:p>
        </p:txBody>
      </p:sp>
      <p:sp>
        <p:nvSpPr>
          <p:cNvPr id="3" name="Content Placeholder 2">
            <a:extLst>
              <a:ext uri="{FF2B5EF4-FFF2-40B4-BE49-F238E27FC236}">
                <a16:creationId xmlns:a16="http://schemas.microsoft.com/office/drawing/2014/main" id="{5AAC4E80-E8FC-3B1D-04E9-202B50A2395C}"/>
              </a:ext>
            </a:extLst>
          </p:cNvPr>
          <p:cNvSpPr>
            <a:spLocks noGrp="1"/>
          </p:cNvSpPr>
          <p:nvPr>
            <p:ph sz="quarter" idx="13"/>
          </p:nvPr>
        </p:nvSpPr>
        <p:spPr>
          <a:xfrm>
            <a:off x="561074" y="988774"/>
            <a:ext cx="11151499"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pic>
        <p:nvPicPr>
          <p:cNvPr id="7" name="Picture 6" descr="An example of a slab.&#10;Long description is available in notes, press F6">
            <a:extLst>
              <a:ext uri="{FF2B5EF4-FFF2-40B4-BE49-F238E27FC236}">
                <a16:creationId xmlns:a16="http://schemas.microsoft.com/office/drawing/2014/main" id="{83FA4F9F-B992-E6DB-3096-1A6B588F894F}"/>
              </a:ext>
            </a:extLst>
          </p:cNvPr>
          <p:cNvPicPr>
            <a:picLocks noChangeAspect="1"/>
          </p:cNvPicPr>
          <p:nvPr/>
        </p:nvPicPr>
        <p:blipFill>
          <a:blip r:embed="rId3"/>
          <a:srcRect/>
          <a:stretch/>
        </p:blipFill>
        <p:spPr>
          <a:xfrm>
            <a:off x="1869244" y="1742560"/>
            <a:ext cx="8467166" cy="2368271"/>
          </a:xfrm>
          <a:prstGeom prst="rect">
            <a:avLst/>
          </a:prstGeom>
        </p:spPr>
      </p:pic>
      <p:sp>
        <p:nvSpPr>
          <p:cNvPr id="5" name="Content Placeholder 4">
            <a:extLst>
              <a:ext uri="{FF2B5EF4-FFF2-40B4-BE49-F238E27FC236}">
                <a16:creationId xmlns:a16="http://schemas.microsoft.com/office/drawing/2014/main" id="{F6B5BBAB-20C1-DA65-C3B0-89BB40B6A160}"/>
              </a:ext>
            </a:extLst>
          </p:cNvPr>
          <p:cNvSpPr>
            <a:spLocks noGrp="1"/>
          </p:cNvSpPr>
          <p:nvPr>
            <p:ph sz="quarter" idx="15"/>
          </p:nvPr>
        </p:nvSpPr>
        <p:spPr>
          <a:xfrm>
            <a:off x="561075" y="4463327"/>
            <a:ext cx="11151499" cy="898126"/>
          </a:xfrm>
        </p:spPr>
        <p:txBody>
          <a:bodyPr wrap="square" lIns="0" tIns="18000" rIns="0" bIns="18000" anchor="ctr" anchorCtr="0">
            <a:spAutoFit/>
          </a:bodyPr>
          <a:lstStyle/>
          <a:p>
            <a:pPr marL="0" indent="0">
              <a:buNone/>
            </a:pPr>
            <a:r>
              <a:rPr lang="en-US" sz="2800" noProof="0" dirty="0">
                <a:solidFill>
                  <a:schemeClr val="tx1"/>
                </a:solidFill>
              </a:rPr>
              <a:t>For larger objects the memory area can be decoupled from the descriptor</a:t>
            </a:r>
          </a:p>
        </p:txBody>
      </p:sp>
    </p:spTree>
    <p:extLst>
      <p:ext uri="{BB962C8B-B14F-4D97-AF65-F5344CB8AC3E}">
        <p14:creationId xmlns:p14="http://schemas.microsoft.com/office/powerpoint/2010/main" val="3537848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03C6D-3613-568F-645E-C681B44237D3}"/>
              </a:ext>
            </a:extLst>
          </p:cNvPr>
          <p:cNvSpPr>
            <a:spLocks noGrp="1"/>
          </p:cNvSpPr>
          <p:nvPr>
            <p:ph type="title"/>
          </p:nvPr>
        </p:nvSpPr>
        <p:spPr>
          <a:xfrm>
            <a:off x="561075" y="231966"/>
            <a:ext cx="11151499" cy="559572"/>
          </a:xfrm>
        </p:spPr>
        <p:txBody>
          <a:bodyPr wrap="square" lIns="0" tIns="18000" rIns="0" bIns="18000" anchor="ctr" anchorCtr="0">
            <a:spAutoFit/>
          </a:bodyPr>
          <a:lstStyle/>
          <a:p>
            <a:r>
              <a:rPr lang="en-US" sz="3400" noProof="0" dirty="0"/>
              <a:t>Slab: Example (4)</a:t>
            </a:r>
            <a:endParaRPr lang="en-US" sz="2600" noProof="0" dirty="0"/>
          </a:p>
        </p:txBody>
      </p:sp>
      <p:sp>
        <p:nvSpPr>
          <p:cNvPr id="3" name="Content Placeholder 2">
            <a:extLst>
              <a:ext uri="{FF2B5EF4-FFF2-40B4-BE49-F238E27FC236}">
                <a16:creationId xmlns:a16="http://schemas.microsoft.com/office/drawing/2014/main" id="{4F6935E1-9A51-BC4E-010B-1190CE6CDCB7}"/>
              </a:ext>
            </a:extLst>
          </p:cNvPr>
          <p:cNvSpPr>
            <a:spLocks noGrp="1"/>
          </p:cNvSpPr>
          <p:nvPr>
            <p:ph sz="quarter" idx="13"/>
          </p:nvPr>
        </p:nvSpPr>
        <p:spPr>
          <a:xfrm>
            <a:off x="561076" y="1037703"/>
            <a:ext cx="2315474"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310C3EF9-C511-EAF3-97DA-CF85D37CC568}"/>
              </a:ext>
            </a:extLst>
          </p:cNvPr>
          <p:cNvSpPr>
            <a:spLocks noGrp="1"/>
          </p:cNvSpPr>
          <p:nvPr>
            <p:ph sz="quarter" idx="14"/>
          </p:nvPr>
        </p:nvSpPr>
        <p:spPr>
          <a:xfrm>
            <a:off x="4298831" y="1027775"/>
            <a:ext cx="1006733" cy="467239"/>
          </a:xfrm>
        </p:spPr>
        <p:txBody>
          <a:bodyPr wrap="square" lIns="0" tIns="18000" rIns="0" bIns="18000" anchor="ctr" anchorCtr="0">
            <a:spAutoFit/>
          </a:bodyPr>
          <a:lstStyle/>
          <a:p>
            <a:pPr marL="101600" indent="-101600">
              <a:buNone/>
            </a:pPr>
            <a:r>
              <a:rPr lang="en-US" sz="2800" b="1" noProof="0" dirty="0">
                <a:solidFill>
                  <a:srgbClr val="007FA3"/>
                </a:solidFill>
              </a:rPr>
              <a:t>Quiz</a:t>
            </a:r>
          </a:p>
        </p:txBody>
      </p:sp>
      <p:pic>
        <p:nvPicPr>
          <p:cNvPr id="9" name="Picture 8" descr="An illustration of an example of a slab.&#10;Long description is available in notes, press F6">
            <a:extLst>
              <a:ext uri="{FF2B5EF4-FFF2-40B4-BE49-F238E27FC236}">
                <a16:creationId xmlns:a16="http://schemas.microsoft.com/office/drawing/2014/main" id="{4BE404AA-3CFD-1274-BC2D-68CCC77090E8}"/>
              </a:ext>
            </a:extLst>
          </p:cNvPr>
          <p:cNvPicPr>
            <a:picLocks noChangeAspect="1"/>
          </p:cNvPicPr>
          <p:nvPr/>
        </p:nvPicPr>
        <p:blipFill>
          <a:blip r:embed="rId3"/>
          <a:stretch>
            <a:fillRect/>
          </a:stretch>
        </p:blipFill>
        <p:spPr>
          <a:xfrm>
            <a:off x="1946133" y="1568646"/>
            <a:ext cx="8299737" cy="2167962"/>
          </a:xfrm>
          <a:prstGeom prst="rect">
            <a:avLst/>
          </a:prstGeom>
        </p:spPr>
      </p:pic>
      <p:sp>
        <p:nvSpPr>
          <p:cNvPr id="5" name="Content Placeholder 4">
            <a:extLst>
              <a:ext uri="{FF2B5EF4-FFF2-40B4-BE49-F238E27FC236}">
                <a16:creationId xmlns:a16="http://schemas.microsoft.com/office/drawing/2014/main" id="{7CDFC29A-DB23-0334-76F3-83B5B63B655C}"/>
              </a:ext>
            </a:extLst>
          </p:cNvPr>
          <p:cNvSpPr>
            <a:spLocks noGrp="1"/>
          </p:cNvSpPr>
          <p:nvPr>
            <p:ph sz="quarter" idx="15"/>
          </p:nvPr>
        </p:nvSpPr>
        <p:spPr>
          <a:xfrm>
            <a:off x="561075" y="3829426"/>
            <a:ext cx="11151499" cy="467239"/>
          </a:xfrm>
        </p:spPr>
        <p:txBody>
          <a:bodyPr wrap="square" lIns="0" tIns="18000" rIns="0" bIns="18000" anchor="ctr" anchorCtr="0">
            <a:spAutoFit/>
          </a:bodyPr>
          <a:lstStyle/>
          <a:p>
            <a:pPr marL="0" indent="0">
              <a:buNone/>
            </a:pPr>
            <a:r>
              <a:rPr lang="en-US" sz="2800" noProof="0" dirty="0"/>
              <a:t>Given the initial state of the slab above and the following operations:</a:t>
            </a:r>
          </a:p>
        </p:txBody>
      </p:sp>
      <p:sp>
        <p:nvSpPr>
          <p:cNvPr id="7" name="Content Placeholder 6">
            <a:extLst>
              <a:ext uri="{FF2B5EF4-FFF2-40B4-BE49-F238E27FC236}">
                <a16:creationId xmlns:a16="http://schemas.microsoft.com/office/drawing/2014/main" id="{63868D73-B8E4-B131-3636-6EBF05CCCF6D}"/>
              </a:ext>
            </a:extLst>
          </p:cNvPr>
          <p:cNvSpPr>
            <a:spLocks noGrp="1"/>
          </p:cNvSpPr>
          <p:nvPr>
            <p:ph sz="quarter" idx="17"/>
          </p:nvPr>
        </p:nvSpPr>
        <p:spPr>
          <a:xfrm>
            <a:off x="558491" y="4354510"/>
            <a:ext cx="5477061" cy="1990733"/>
          </a:xfrm>
        </p:spPr>
        <p:txBody>
          <a:bodyPr wrap="square" lIns="0" tIns="18000" rIns="0" bIns="18000" anchor="ctr" anchorCtr="0">
            <a:spAutoFit/>
          </a:bodyPr>
          <a:lstStyle/>
          <a:p>
            <a:pPr marL="486918" lvl="1" indent="0">
              <a:buNone/>
            </a:pPr>
            <a:r>
              <a:rPr lang="en-US" sz="2800" noProof="0" dirty="0">
                <a:latin typeface="Consolas" panose="020B0609020204030204" pitchFamily="49" charset="0"/>
              </a:rPr>
              <a:t>D = </a:t>
            </a:r>
            <a:r>
              <a:rPr lang="en-US" sz="2800" noProof="0" dirty="0" err="1">
                <a:latin typeface="Consolas" panose="020B0609020204030204" pitchFamily="49" charset="0"/>
              </a:rPr>
              <a:t>slab_alloc</a:t>
            </a:r>
            <a:r>
              <a:rPr lang="en-US" sz="2800" noProof="0" dirty="0">
                <a:latin typeface="Consolas" panose="020B0609020204030204" pitchFamily="49" charset="0"/>
              </a:rPr>
              <a:t> (obj); </a:t>
            </a:r>
          </a:p>
          <a:p>
            <a:pPr marL="486918" lvl="1" indent="0">
              <a:buNone/>
            </a:pPr>
            <a:r>
              <a:rPr lang="en-US" sz="2800" noProof="0" dirty="0">
                <a:latin typeface="Consolas" panose="020B0609020204030204" pitchFamily="49" charset="0"/>
              </a:rPr>
              <a:t>free (B) ; </a:t>
            </a:r>
          </a:p>
          <a:p>
            <a:pPr marL="486918" lvl="1" indent="0">
              <a:buNone/>
            </a:pPr>
            <a:r>
              <a:rPr lang="en-US" sz="2800" noProof="0" dirty="0">
                <a:latin typeface="Consolas" panose="020B0609020204030204" pitchFamily="49" charset="0"/>
              </a:rPr>
              <a:t>E = </a:t>
            </a:r>
            <a:r>
              <a:rPr lang="en-US" sz="2800" noProof="0" dirty="0" err="1">
                <a:latin typeface="Consolas" panose="020B0609020204030204" pitchFamily="49" charset="0"/>
              </a:rPr>
              <a:t>slab_alloc</a:t>
            </a:r>
            <a:r>
              <a:rPr lang="en-US" sz="2800" noProof="0" dirty="0">
                <a:latin typeface="Consolas" panose="020B0609020204030204" pitchFamily="49" charset="0"/>
              </a:rPr>
              <a:t> (obj);</a:t>
            </a:r>
          </a:p>
          <a:p>
            <a:pPr marL="486918" lvl="1" indent="0">
              <a:buNone/>
            </a:pPr>
            <a:r>
              <a:rPr lang="en-US" sz="2800" noProof="0" dirty="0">
                <a:latin typeface="Consolas" panose="020B0609020204030204" pitchFamily="49" charset="0"/>
              </a:rPr>
              <a:t>F = </a:t>
            </a:r>
            <a:r>
              <a:rPr lang="en-US" sz="2800" noProof="0" dirty="0" err="1">
                <a:latin typeface="Consolas" panose="020B0609020204030204" pitchFamily="49" charset="0"/>
              </a:rPr>
              <a:t>slab_alloc</a:t>
            </a:r>
            <a:r>
              <a:rPr lang="en-US" sz="2800" noProof="0" dirty="0">
                <a:latin typeface="Consolas" panose="020B0609020204030204" pitchFamily="49" charset="0"/>
              </a:rPr>
              <a:t> (obj)</a:t>
            </a:r>
          </a:p>
        </p:txBody>
      </p:sp>
      <p:sp>
        <p:nvSpPr>
          <p:cNvPr id="8" name="Content Placeholder 7">
            <a:extLst>
              <a:ext uri="{FF2B5EF4-FFF2-40B4-BE49-F238E27FC236}">
                <a16:creationId xmlns:a16="http://schemas.microsoft.com/office/drawing/2014/main" id="{A92A9053-3F7F-8247-665E-5BD96C2E98B6}"/>
              </a:ext>
            </a:extLst>
          </p:cNvPr>
          <p:cNvSpPr>
            <a:spLocks noGrp="1"/>
          </p:cNvSpPr>
          <p:nvPr>
            <p:ph sz="quarter" idx="18"/>
          </p:nvPr>
        </p:nvSpPr>
        <p:spPr>
          <a:xfrm>
            <a:off x="6230210" y="4783110"/>
            <a:ext cx="4180616" cy="467239"/>
          </a:xfrm>
        </p:spPr>
        <p:txBody>
          <a:bodyPr wrap="square" lIns="0" tIns="18000" rIns="0" bIns="18000" anchor="ctr" anchorCtr="0">
            <a:spAutoFit/>
          </a:bodyPr>
          <a:lstStyle/>
          <a:p>
            <a:pPr marL="0" indent="0">
              <a:buNone/>
            </a:pPr>
            <a:r>
              <a:rPr lang="en-US" sz="2800" noProof="0" dirty="0">
                <a:solidFill>
                  <a:srgbClr val="007FA3"/>
                </a:solidFill>
              </a:rPr>
              <a:t>Q: Where is F allocated?</a:t>
            </a:r>
          </a:p>
        </p:txBody>
      </p:sp>
    </p:spTree>
    <p:extLst>
      <p:ext uri="{BB962C8B-B14F-4D97-AF65-F5344CB8AC3E}">
        <p14:creationId xmlns:p14="http://schemas.microsoft.com/office/powerpoint/2010/main" val="1706103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03C6D-3613-568F-645E-C681B44237D3}"/>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spc="-500" noProof="0" dirty="0"/>
              <a:t>S L A </a:t>
            </a:r>
            <a:r>
              <a:rPr lang="en-US" sz="3400" noProof="0" dirty="0"/>
              <a:t>B caches in Linux</a:t>
            </a:r>
          </a:p>
        </p:txBody>
      </p:sp>
      <p:sp>
        <p:nvSpPr>
          <p:cNvPr id="3" name="Content Placeholder 2">
            <a:extLst>
              <a:ext uri="{FF2B5EF4-FFF2-40B4-BE49-F238E27FC236}">
                <a16:creationId xmlns:a16="http://schemas.microsoft.com/office/drawing/2014/main" id="{4F6935E1-9A51-BC4E-010B-1190CE6CDCB7}"/>
              </a:ext>
            </a:extLst>
          </p:cNvPr>
          <p:cNvSpPr>
            <a:spLocks noGrp="1"/>
          </p:cNvSpPr>
          <p:nvPr>
            <p:ph sz="quarter" idx="13"/>
          </p:nvPr>
        </p:nvSpPr>
        <p:spPr>
          <a:xfrm>
            <a:off x="561075" y="988754"/>
            <a:ext cx="11151499" cy="436461"/>
          </a:xfrm>
        </p:spPr>
        <p:txBody>
          <a:bodyPr wrap="square" lIns="0" tIns="18000" rIns="0" bIns="18000" anchor="ctr" anchorCtr="0">
            <a:spAutoFit/>
          </a:bodyPr>
          <a:lstStyle/>
          <a:p>
            <a:pPr marL="101600" indent="-101600">
              <a:buNone/>
            </a:pPr>
            <a:r>
              <a:rPr lang="en-US" sz="2600" noProof="0" dirty="0">
                <a:solidFill>
                  <a:srgbClr val="007FA3"/>
                </a:solidFill>
              </a:rPr>
              <a:t>Extra material</a:t>
            </a:r>
          </a:p>
        </p:txBody>
      </p:sp>
      <p:sp>
        <p:nvSpPr>
          <p:cNvPr id="4" name="Content Placeholder 3">
            <a:extLst>
              <a:ext uri="{FF2B5EF4-FFF2-40B4-BE49-F238E27FC236}">
                <a16:creationId xmlns:a16="http://schemas.microsoft.com/office/drawing/2014/main" id="{310C3EF9-C511-EAF3-97DA-CF85D37CC568}"/>
              </a:ext>
            </a:extLst>
          </p:cNvPr>
          <p:cNvSpPr>
            <a:spLocks noGrp="1"/>
          </p:cNvSpPr>
          <p:nvPr>
            <p:ph sz="quarter" idx="14"/>
          </p:nvPr>
        </p:nvSpPr>
        <p:spPr>
          <a:xfrm>
            <a:off x="557479" y="1509597"/>
            <a:ext cx="11151499" cy="1336308"/>
          </a:xfrm>
        </p:spPr>
        <p:txBody>
          <a:bodyPr wrap="square" lIns="0" tIns="18000" rIns="0" bIns="18000" anchor="ctr" anchorCtr="0">
            <a:spAutoFit/>
          </a:bodyPr>
          <a:lstStyle/>
          <a:p>
            <a:pPr marL="101600" indent="-101600">
              <a:spcBef>
                <a:spcPts val="600"/>
              </a:spcBef>
              <a:buNone/>
            </a:pPr>
            <a:r>
              <a:rPr lang="en-US" sz="2600" noProof="0" dirty="0">
                <a:solidFill>
                  <a:schemeClr val="tx1"/>
                </a:solidFill>
              </a:rPr>
              <a:t>Dedicated ones and “general” ones.</a:t>
            </a:r>
          </a:p>
          <a:p>
            <a:pPr marL="588518" lvl="1" indent="-101600">
              <a:buNone/>
            </a:pPr>
            <a:r>
              <a:rPr lang="en-US" sz="2600" noProof="0" dirty="0">
                <a:solidFill>
                  <a:schemeClr val="tx1"/>
                </a:solidFill>
              </a:rPr>
              <a:t>General: different powers of two</a:t>
            </a:r>
          </a:p>
          <a:p>
            <a:pPr marL="101600" indent="-101600">
              <a:spcBef>
                <a:spcPts val="600"/>
              </a:spcBef>
              <a:buNone/>
            </a:pPr>
            <a:r>
              <a:rPr lang="en-US" sz="2600" noProof="0" dirty="0">
                <a:solidFill>
                  <a:schemeClr val="tx1"/>
                </a:solidFill>
              </a:rPr>
              <a:t>The following dedicated caches exist:</a:t>
            </a:r>
          </a:p>
        </p:txBody>
      </p:sp>
      <p:pic>
        <p:nvPicPr>
          <p:cNvPr id="14" name="Picture 13" descr="A code to slab caches in Linux.&#10;Long description is available in notes, press F6">
            <a:extLst>
              <a:ext uri="{FF2B5EF4-FFF2-40B4-BE49-F238E27FC236}">
                <a16:creationId xmlns:a16="http://schemas.microsoft.com/office/drawing/2014/main" id="{3888CE1E-33C0-1B60-C601-A1A156408D54}"/>
              </a:ext>
            </a:extLst>
          </p:cNvPr>
          <p:cNvPicPr>
            <a:picLocks noChangeAspect="1"/>
          </p:cNvPicPr>
          <p:nvPr/>
        </p:nvPicPr>
        <p:blipFill>
          <a:blip r:embed="rId3"/>
          <a:stretch>
            <a:fillRect/>
          </a:stretch>
        </p:blipFill>
        <p:spPr>
          <a:xfrm>
            <a:off x="1998541" y="2956453"/>
            <a:ext cx="8194921" cy="2826728"/>
          </a:xfrm>
          <a:prstGeom prst="rect">
            <a:avLst/>
          </a:prstGeom>
        </p:spPr>
      </p:pic>
      <p:sp>
        <p:nvSpPr>
          <p:cNvPr id="5" name="Content Placeholder 4">
            <a:extLst>
              <a:ext uri="{FF2B5EF4-FFF2-40B4-BE49-F238E27FC236}">
                <a16:creationId xmlns:a16="http://schemas.microsoft.com/office/drawing/2014/main" id="{7CDFC29A-DB23-0334-76F3-83B5B63B655C}"/>
              </a:ext>
            </a:extLst>
          </p:cNvPr>
          <p:cNvSpPr>
            <a:spLocks noGrp="1"/>
          </p:cNvSpPr>
          <p:nvPr>
            <p:ph sz="quarter" idx="15"/>
          </p:nvPr>
        </p:nvSpPr>
        <p:spPr>
          <a:xfrm>
            <a:off x="552449" y="5906346"/>
            <a:ext cx="11151499" cy="436461"/>
          </a:xfrm>
        </p:spPr>
        <p:txBody>
          <a:bodyPr wrap="square" lIns="0" tIns="18000" rIns="0" bIns="18000" anchor="ctr" anchorCtr="0">
            <a:spAutoFit/>
          </a:bodyPr>
          <a:lstStyle/>
          <a:p>
            <a:pPr marL="0" indent="0">
              <a:buNone/>
            </a:pPr>
            <a:r>
              <a:rPr lang="en-US" sz="2600" noProof="0" dirty="0"/>
              <a:t>Check</a:t>
            </a:r>
            <a:r>
              <a:rPr lang="en-US" sz="2600" noProof="0" dirty="0">
                <a:latin typeface="Consolas" panose="020B0609020204030204" pitchFamily="49" charset="0"/>
              </a:rPr>
              <a:t> /proc/</a:t>
            </a:r>
            <a:r>
              <a:rPr lang="en-US" sz="2600" noProof="0" dirty="0" err="1">
                <a:latin typeface="Consolas" panose="020B0609020204030204" pitchFamily="49" charset="0"/>
              </a:rPr>
              <a:t>slabinfo</a:t>
            </a:r>
            <a:r>
              <a:rPr lang="en-US" sz="2600" noProof="0" dirty="0"/>
              <a:t> for all slab caches</a:t>
            </a:r>
          </a:p>
        </p:txBody>
      </p:sp>
    </p:spTree>
    <p:extLst>
      <p:ext uri="{BB962C8B-B14F-4D97-AF65-F5344CB8AC3E}">
        <p14:creationId xmlns:p14="http://schemas.microsoft.com/office/powerpoint/2010/main" val="1740866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03C6D-3613-568F-645E-C681B44237D3}"/>
              </a:ext>
            </a:extLst>
          </p:cNvPr>
          <p:cNvSpPr>
            <a:spLocks noGrp="1"/>
          </p:cNvSpPr>
          <p:nvPr>
            <p:ph type="title"/>
          </p:nvPr>
        </p:nvSpPr>
        <p:spPr>
          <a:xfrm>
            <a:off x="561975" y="213815"/>
            <a:ext cx="11150600" cy="559572"/>
          </a:xfrm>
        </p:spPr>
        <p:txBody>
          <a:bodyPr wrap="square" lIns="0" tIns="18000" rIns="0" bIns="18000" anchor="ctr" anchorCtr="0">
            <a:spAutoFit/>
          </a:bodyPr>
          <a:lstStyle/>
          <a:p>
            <a:r>
              <a:rPr lang="en-US" sz="3400" noProof="0" dirty="0"/>
              <a:t>/proc/</a:t>
            </a:r>
            <a:r>
              <a:rPr lang="en-US" sz="3400" noProof="0" dirty="0" err="1"/>
              <a:t>slabinfo</a:t>
            </a:r>
            <a:endParaRPr lang="en-US" sz="3400" noProof="0" dirty="0"/>
          </a:p>
        </p:txBody>
      </p:sp>
      <p:pic>
        <p:nvPicPr>
          <p:cNvPr id="12" name="Picture 11" descr="A table provides information about slabs for all slab caches.&#10;Long description is available in notes, press F6">
            <a:extLst>
              <a:ext uri="{FF2B5EF4-FFF2-40B4-BE49-F238E27FC236}">
                <a16:creationId xmlns:a16="http://schemas.microsoft.com/office/drawing/2014/main" id="{F7F6E57C-80BC-F740-4A7C-D3CD6E18CFF5}"/>
              </a:ext>
            </a:extLst>
          </p:cNvPr>
          <p:cNvPicPr>
            <a:picLocks noChangeAspect="1"/>
          </p:cNvPicPr>
          <p:nvPr/>
        </p:nvPicPr>
        <p:blipFill>
          <a:blip r:embed="rId3"/>
          <a:stretch>
            <a:fillRect/>
          </a:stretch>
        </p:blipFill>
        <p:spPr>
          <a:xfrm>
            <a:off x="2005281" y="1015107"/>
            <a:ext cx="8181438" cy="5246886"/>
          </a:xfrm>
          <a:prstGeom prst="rect">
            <a:avLst/>
          </a:prstGeom>
        </p:spPr>
      </p:pic>
    </p:spTree>
    <p:extLst>
      <p:ext uri="{BB962C8B-B14F-4D97-AF65-F5344CB8AC3E}">
        <p14:creationId xmlns:p14="http://schemas.microsoft.com/office/powerpoint/2010/main" val="3703559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1983953" y="2796047"/>
            <a:ext cx="8170123" cy="713460"/>
          </a:xfrm>
        </p:spPr>
        <p:txBody>
          <a:bodyPr wrap="square" lIns="0" tIns="18000" rIns="0" bIns="18000" anchor="ctr" anchorCtr="0">
            <a:spAutoFit/>
          </a:bodyPr>
          <a:lstStyle/>
          <a:p>
            <a:pPr algn="ctr"/>
            <a:r>
              <a:rPr lang="en-US" sz="4400" noProof="0" dirty="0"/>
              <a:t>End of extra material</a:t>
            </a:r>
          </a:p>
        </p:txBody>
      </p:sp>
    </p:spTree>
    <p:extLst>
      <p:ext uri="{BB962C8B-B14F-4D97-AF65-F5344CB8AC3E}">
        <p14:creationId xmlns:p14="http://schemas.microsoft.com/office/powerpoint/2010/main" val="752891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903B-DC8B-C215-605B-1B2A294BB37D}"/>
              </a:ext>
            </a:extLst>
          </p:cNvPr>
          <p:cNvSpPr>
            <a:spLocks noGrp="1"/>
          </p:cNvSpPr>
          <p:nvPr>
            <p:ph type="title"/>
          </p:nvPr>
        </p:nvSpPr>
        <p:spPr>
          <a:xfrm>
            <a:off x="561075" y="282294"/>
            <a:ext cx="11151499" cy="559572"/>
          </a:xfrm>
        </p:spPr>
        <p:txBody>
          <a:bodyPr wrap="square" lIns="0" tIns="18000" rIns="0" bIns="18000" anchor="ctr" anchorCtr="0">
            <a:spAutoFit/>
          </a:bodyPr>
          <a:lstStyle/>
          <a:p>
            <a:r>
              <a:rPr lang="en-US" sz="3400" noProof="0" dirty="0"/>
              <a:t>Virtual Memory (1)</a:t>
            </a:r>
            <a:endParaRPr lang="en-US" sz="2600" noProof="0" dirty="0"/>
          </a:p>
        </p:txBody>
      </p:sp>
      <p:sp>
        <p:nvSpPr>
          <p:cNvPr id="3" name="Content Placeholder 2">
            <a:extLst>
              <a:ext uri="{FF2B5EF4-FFF2-40B4-BE49-F238E27FC236}">
                <a16:creationId xmlns:a16="http://schemas.microsoft.com/office/drawing/2014/main" id="{2A2BB012-5CA3-3D0A-CC84-636B62491EE7}"/>
              </a:ext>
            </a:extLst>
          </p:cNvPr>
          <p:cNvSpPr>
            <a:spLocks noGrp="1"/>
          </p:cNvSpPr>
          <p:nvPr>
            <p:ph sz="quarter" idx="13"/>
          </p:nvPr>
        </p:nvSpPr>
        <p:spPr>
          <a:xfrm>
            <a:off x="561974" y="991316"/>
            <a:ext cx="11151499" cy="4452945"/>
          </a:xfrm>
        </p:spPr>
        <p:txBody>
          <a:bodyPr wrap="square" lIns="0" tIns="18000" rIns="0" bIns="18000" anchor="ctr" anchorCtr="0">
            <a:spAutoFit/>
          </a:bodyPr>
          <a:lstStyle/>
          <a:p>
            <a:pPr marL="342900" indent="-342900">
              <a:spcBef>
                <a:spcPts val="600"/>
              </a:spcBef>
            </a:pPr>
            <a:r>
              <a:rPr lang="en-US" sz="2800" noProof="0" dirty="0"/>
              <a:t>There is a need to run programs that are too large to fit in memory</a:t>
            </a:r>
          </a:p>
          <a:p>
            <a:pPr marL="342900" indent="-342900">
              <a:spcBef>
                <a:spcPts val="600"/>
              </a:spcBef>
            </a:pPr>
            <a:r>
              <a:rPr lang="en-US" sz="2800" noProof="0" dirty="0"/>
              <a:t>Solution adopted in the 1960s, split programs into little pieces, called overlays</a:t>
            </a:r>
          </a:p>
          <a:p>
            <a:pPr marL="829818" lvl="1" indent="-342900"/>
            <a:r>
              <a:rPr lang="en-US" sz="2800" noProof="0" dirty="0"/>
              <a:t>Kept on the disk, swapped in and out of memory</a:t>
            </a:r>
          </a:p>
          <a:p>
            <a:pPr marL="829818" lvl="1" indent="-342900"/>
            <a:r>
              <a:rPr lang="en-US" sz="2800" noProof="0" dirty="0"/>
              <a:t>Initially, only the overlay manager (</a:t>
            </a:r>
            <a:r>
              <a:rPr lang="en-US" sz="2800" spc="-300" noProof="0" dirty="0"/>
              <a:t>O </a:t>
            </a:r>
            <a:r>
              <a:rPr lang="en-US" sz="2800" noProof="0" dirty="0"/>
              <a:t>M) was loaded</a:t>
            </a:r>
          </a:p>
          <a:p>
            <a:pPr marL="829818" lvl="1" indent="-342900"/>
            <a:r>
              <a:rPr lang="en-US" sz="2800" noProof="0" dirty="0"/>
              <a:t>The </a:t>
            </a:r>
            <a:r>
              <a:rPr lang="en-US" sz="2800" spc="-300" noProof="0" dirty="0"/>
              <a:t>O </a:t>
            </a:r>
            <a:r>
              <a:rPr lang="en-US" sz="2800" noProof="0" dirty="0"/>
              <a:t>M would then load overlay 0 and run it</a:t>
            </a:r>
          </a:p>
          <a:p>
            <a:pPr marL="829818" lvl="1" indent="-342900"/>
            <a:r>
              <a:rPr lang="en-US" sz="2800" noProof="0" dirty="0"/>
              <a:t>When done, it would tell the </a:t>
            </a:r>
            <a:r>
              <a:rPr lang="en-US" sz="2800" spc="-300" noProof="0" dirty="0"/>
              <a:t>O </a:t>
            </a:r>
            <a:r>
              <a:rPr lang="en-US" sz="2800" noProof="0" dirty="0"/>
              <a:t>M to load overlay 1, etc.</a:t>
            </a:r>
          </a:p>
          <a:p>
            <a:pPr marL="342900" indent="-342900">
              <a:spcBef>
                <a:spcPts val="600"/>
              </a:spcBef>
            </a:pPr>
            <a:r>
              <a:rPr lang="en-US" sz="2800" noProof="0" dirty="0"/>
              <a:t>Nowadays, we have a better solution: </a:t>
            </a:r>
            <a:r>
              <a:rPr lang="en-US" sz="2800" i="1" noProof="0" dirty="0"/>
              <a:t>virtual memory</a:t>
            </a:r>
          </a:p>
          <a:p>
            <a:pPr marL="829818" lvl="1" indent="-342900"/>
            <a:r>
              <a:rPr lang="en-US" sz="2800" noProof="0" dirty="0"/>
              <a:t>Often implemented using </a:t>
            </a:r>
            <a:r>
              <a:rPr lang="en-US" sz="2800" i="1" noProof="0" dirty="0"/>
              <a:t>paging</a:t>
            </a:r>
          </a:p>
        </p:txBody>
      </p:sp>
    </p:spTree>
    <p:extLst>
      <p:ext uri="{BB962C8B-B14F-4D97-AF65-F5344CB8AC3E}">
        <p14:creationId xmlns:p14="http://schemas.microsoft.com/office/powerpoint/2010/main" val="2226570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61075" y="276435"/>
            <a:ext cx="11151499" cy="590349"/>
          </a:xfrm>
        </p:spPr>
        <p:txBody>
          <a:bodyPr wrap="square" lIns="0" tIns="18000" rIns="0" bIns="18000" anchor="ctr" anchorCtr="0">
            <a:spAutoFit/>
          </a:bodyPr>
          <a:lstStyle/>
          <a:p>
            <a:r>
              <a:rPr lang="en-US" noProof="0" dirty="0"/>
              <a:t>Virtual Memory (2)</a:t>
            </a:r>
            <a:endParaRPr lang="en-US" sz="2800" noProof="0" dirty="0"/>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560143" y="998419"/>
            <a:ext cx="11354766" cy="436461"/>
          </a:xfrm>
        </p:spPr>
        <p:txBody>
          <a:bodyPr wrap="square" lIns="0" tIns="18000" rIns="0" bIns="18000" anchor="ctr" anchorCtr="0">
            <a:spAutoFit/>
          </a:bodyPr>
          <a:lstStyle/>
          <a:p>
            <a:pPr marL="0" indent="0">
              <a:spcBef>
                <a:spcPts val="600"/>
              </a:spcBef>
              <a:buNone/>
            </a:pPr>
            <a:r>
              <a:rPr lang="en-US" sz="2600" noProof="0" dirty="0"/>
              <a:t>Problem: So far memory can only be given to processes in contiguous pieces</a:t>
            </a:r>
          </a:p>
        </p:txBody>
      </p:sp>
      <p:sp>
        <p:nvSpPr>
          <p:cNvPr id="4" name="Content Placeholder 3">
            <a:extLst>
              <a:ext uri="{FF2B5EF4-FFF2-40B4-BE49-F238E27FC236}">
                <a16:creationId xmlns:a16="http://schemas.microsoft.com/office/drawing/2014/main" id="{A5AA98EB-A5C8-2802-F66D-B7FFD388864E}"/>
              </a:ext>
            </a:extLst>
          </p:cNvPr>
          <p:cNvSpPr>
            <a:spLocks noGrp="1"/>
          </p:cNvSpPr>
          <p:nvPr>
            <p:ph sz="quarter" idx="14"/>
          </p:nvPr>
        </p:nvSpPr>
        <p:spPr>
          <a:xfrm>
            <a:off x="564831" y="1624677"/>
            <a:ext cx="6589784" cy="3893818"/>
          </a:xfrm>
        </p:spPr>
        <p:txBody>
          <a:bodyPr wrap="square" lIns="0" tIns="18000" rIns="0" bIns="18000" anchor="ctr" anchorCtr="0">
            <a:spAutoFit/>
          </a:bodyPr>
          <a:lstStyle/>
          <a:p>
            <a:pPr marL="0" indent="0">
              <a:spcBef>
                <a:spcPts val="400"/>
              </a:spcBef>
              <a:buNone/>
            </a:pPr>
            <a:r>
              <a:rPr lang="en-US" sz="2600" noProof="0" dirty="0"/>
              <a:t>Solution:</a:t>
            </a:r>
          </a:p>
          <a:p>
            <a:pPr marL="342900" indent="-342900">
              <a:spcBef>
                <a:spcPts val="400"/>
              </a:spcBef>
            </a:pPr>
            <a:r>
              <a:rPr lang="en-US" sz="2600" noProof="0" dirty="0"/>
              <a:t>Create for the process the illusion of a large (e.g., 48 bit) address space</a:t>
            </a:r>
          </a:p>
          <a:p>
            <a:pPr marL="342900" indent="-342900">
              <a:spcBef>
                <a:spcPts val="400"/>
              </a:spcBef>
            </a:pPr>
            <a:r>
              <a:rPr lang="en-US" sz="2600" noProof="0" dirty="0"/>
              <a:t>This is known as the </a:t>
            </a:r>
            <a:r>
              <a:rPr lang="en-US" sz="2600" i="1" noProof="0" dirty="0"/>
              <a:t>virtual </a:t>
            </a:r>
            <a:r>
              <a:rPr lang="en-US" sz="2600" noProof="0" dirty="0"/>
              <a:t>address space</a:t>
            </a:r>
          </a:p>
          <a:p>
            <a:pPr marL="342900" indent="-342900">
              <a:spcBef>
                <a:spcPts val="400"/>
              </a:spcBef>
            </a:pPr>
            <a:r>
              <a:rPr lang="en-US" sz="2600" noProof="0" dirty="0"/>
              <a:t>The (much more limited) </a:t>
            </a:r>
            <a:r>
              <a:rPr lang="en-US" sz="2600" spc="-350" noProof="0" dirty="0"/>
              <a:t>R A </a:t>
            </a:r>
            <a:r>
              <a:rPr lang="en-US" sz="2600" noProof="0" dirty="0"/>
              <a:t>M is known as </a:t>
            </a:r>
            <a:r>
              <a:rPr lang="en-US" sz="2600" i="1" noProof="0" dirty="0"/>
              <a:t>physical</a:t>
            </a:r>
            <a:r>
              <a:rPr lang="en-US" sz="2600" noProof="0" dirty="0"/>
              <a:t> memory</a:t>
            </a:r>
          </a:p>
          <a:p>
            <a:pPr marL="342900" indent="-342900">
              <a:spcBef>
                <a:spcPts val="400"/>
              </a:spcBef>
            </a:pPr>
            <a:r>
              <a:rPr lang="en-US" sz="2600" noProof="0" dirty="0"/>
              <a:t>Translate virtual addresses (as used by the process) into physical addresses</a:t>
            </a:r>
          </a:p>
          <a:p>
            <a:pPr marL="342900" indent="-342900">
              <a:spcBef>
                <a:spcPts val="400"/>
              </a:spcBef>
            </a:pPr>
            <a:r>
              <a:rPr lang="en-US" sz="2600" noProof="0" dirty="0"/>
              <a:t>Typically done in the </a:t>
            </a:r>
            <a:r>
              <a:rPr lang="en-US" sz="2600" spc="-350" noProof="0" dirty="0"/>
              <a:t>M </a:t>
            </a:r>
            <a:r>
              <a:rPr lang="en-US" sz="2600" spc="-350" noProof="0" dirty="0" err="1"/>
              <a:t>M</a:t>
            </a:r>
            <a:r>
              <a:rPr lang="en-US" sz="2600" spc="-350" noProof="0" dirty="0"/>
              <a:t> </a:t>
            </a:r>
            <a:r>
              <a:rPr lang="en-US" sz="2600" noProof="0" dirty="0"/>
              <a:t>U</a:t>
            </a:r>
          </a:p>
        </p:txBody>
      </p:sp>
      <p:pic>
        <p:nvPicPr>
          <p:cNvPr id="17" name="Picture 16" descr="The figure illustrates the position and function of the M M U.&#10;Long description is available in notes, press F6">
            <a:extLst>
              <a:ext uri="{FF2B5EF4-FFF2-40B4-BE49-F238E27FC236}">
                <a16:creationId xmlns:a16="http://schemas.microsoft.com/office/drawing/2014/main" id="{8751A242-FC95-89F3-F576-616CD9C911E7}"/>
              </a:ext>
            </a:extLst>
          </p:cNvPr>
          <p:cNvPicPr>
            <a:picLocks noChangeAspect="1"/>
          </p:cNvPicPr>
          <p:nvPr/>
        </p:nvPicPr>
        <p:blipFill>
          <a:blip r:embed="rId3"/>
          <a:stretch>
            <a:fillRect/>
          </a:stretch>
        </p:blipFill>
        <p:spPr>
          <a:xfrm>
            <a:off x="7366809" y="2055774"/>
            <a:ext cx="4285525" cy="2522624"/>
          </a:xfrm>
          <a:prstGeom prst="rect">
            <a:avLst/>
          </a:prstGeom>
        </p:spPr>
      </p:pic>
      <p:sp>
        <p:nvSpPr>
          <p:cNvPr id="5" name="Content Placeholder 4">
            <a:extLst>
              <a:ext uri="{FF2B5EF4-FFF2-40B4-BE49-F238E27FC236}">
                <a16:creationId xmlns:a16="http://schemas.microsoft.com/office/drawing/2014/main" id="{D07A8984-A346-DFCC-ED4A-CFA9ED257F82}"/>
              </a:ext>
            </a:extLst>
          </p:cNvPr>
          <p:cNvSpPr>
            <a:spLocks noGrp="1"/>
          </p:cNvSpPr>
          <p:nvPr>
            <p:ph sz="quarter" idx="15"/>
          </p:nvPr>
        </p:nvSpPr>
        <p:spPr>
          <a:xfrm>
            <a:off x="7292029" y="4719412"/>
            <a:ext cx="4420666" cy="282573"/>
          </a:xfrm>
        </p:spPr>
        <p:txBody>
          <a:bodyPr wrap="square" lIns="0" tIns="18000" rIns="0" bIns="18000" anchor="ctr" anchorCtr="0">
            <a:spAutoFit/>
          </a:bodyPr>
          <a:lstStyle/>
          <a:p>
            <a:pPr marL="0" indent="0">
              <a:spcBef>
                <a:spcPts val="0"/>
              </a:spcBef>
              <a:buNone/>
            </a:pPr>
            <a:r>
              <a:rPr lang="en-US" noProof="0" dirty="0"/>
              <a:t>Figure 3.8 The position and function of the </a:t>
            </a:r>
            <a:r>
              <a:rPr lang="en-US" spc="-200" noProof="0" dirty="0"/>
              <a:t>M </a:t>
            </a:r>
            <a:r>
              <a:rPr lang="en-US" spc="-200" noProof="0" dirty="0" err="1"/>
              <a:t>M</a:t>
            </a:r>
            <a:r>
              <a:rPr lang="en-US" spc="-200" noProof="0" dirty="0"/>
              <a:t> </a:t>
            </a:r>
            <a:r>
              <a:rPr lang="en-US" noProof="0" dirty="0"/>
              <a:t>U.</a:t>
            </a:r>
          </a:p>
        </p:txBody>
      </p:sp>
    </p:spTree>
    <p:extLst>
      <p:ext uri="{BB962C8B-B14F-4D97-AF65-F5344CB8AC3E}">
        <p14:creationId xmlns:p14="http://schemas.microsoft.com/office/powerpoint/2010/main" val="3238278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61075" y="291823"/>
            <a:ext cx="11151499" cy="559572"/>
          </a:xfrm>
        </p:spPr>
        <p:txBody>
          <a:bodyPr wrap="square" lIns="0" tIns="18000" rIns="0" bIns="18000" anchor="ctr" anchorCtr="0">
            <a:spAutoFit/>
          </a:bodyPr>
          <a:lstStyle/>
          <a:p>
            <a:r>
              <a:rPr lang="en-US" sz="3400" noProof="0" dirty="0"/>
              <a:t>Virtual Memory and Paging</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560145" y="989169"/>
            <a:ext cx="11142939" cy="1913789"/>
          </a:xfrm>
        </p:spPr>
        <p:txBody>
          <a:bodyPr wrap="square" lIns="0" tIns="18000" rIns="0" bIns="18000" anchor="ctr" anchorCtr="0">
            <a:spAutoFit/>
          </a:bodyPr>
          <a:lstStyle/>
          <a:p>
            <a:pPr marL="0" indent="0">
              <a:spcBef>
                <a:spcPts val="600"/>
              </a:spcBef>
              <a:buNone/>
            </a:pPr>
            <a:r>
              <a:rPr lang="en-US" sz="2800" noProof="0" dirty="0"/>
              <a:t>Modern systems use paging:</a:t>
            </a:r>
          </a:p>
          <a:p>
            <a:pPr marL="342900" indent="-342900">
              <a:spcBef>
                <a:spcPts val="600"/>
              </a:spcBef>
            </a:pPr>
            <a:r>
              <a:rPr lang="en-US" sz="2800" noProof="0" dirty="0"/>
              <a:t>Divide physical and virtual memory into pages of fixed size (e.g. 4096 bytes)</a:t>
            </a:r>
          </a:p>
          <a:p>
            <a:pPr marL="342900" indent="-342900">
              <a:spcBef>
                <a:spcPts val="600"/>
              </a:spcBef>
            </a:pPr>
            <a:r>
              <a:rPr lang="en-US" sz="2800" noProof="0" dirty="0"/>
              <a:t>Translate virtual pages into physical pages (frames)</a:t>
            </a:r>
          </a:p>
        </p:txBody>
      </p:sp>
      <p:pic>
        <p:nvPicPr>
          <p:cNvPr id="8" name="Picture 7" descr="The figure illustrates a page table showing the  physical memory addresses.&#10;Long description is available in notes, press F6">
            <a:extLst>
              <a:ext uri="{FF2B5EF4-FFF2-40B4-BE49-F238E27FC236}">
                <a16:creationId xmlns:a16="http://schemas.microsoft.com/office/drawing/2014/main" id="{1F3F05AC-11FF-19A2-DFFE-6CEE37272E8E}"/>
              </a:ext>
            </a:extLst>
          </p:cNvPr>
          <p:cNvPicPr>
            <a:picLocks noChangeAspect="1"/>
          </p:cNvPicPr>
          <p:nvPr/>
        </p:nvPicPr>
        <p:blipFill>
          <a:blip r:embed="rId3"/>
          <a:stretch>
            <a:fillRect/>
          </a:stretch>
        </p:blipFill>
        <p:spPr>
          <a:xfrm>
            <a:off x="4918588" y="3092053"/>
            <a:ext cx="2369204" cy="3247444"/>
          </a:xfrm>
          <a:prstGeom prst="rect">
            <a:avLst/>
          </a:prstGeom>
        </p:spPr>
      </p:pic>
    </p:spTree>
    <p:extLst>
      <p:ext uri="{BB962C8B-B14F-4D97-AF65-F5344CB8AC3E}">
        <p14:creationId xmlns:p14="http://schemas.microsoft.com/office/powerpoint/2010/main" val="3689071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61075" y="257510"/>
            <a:ext cx="11151499" cy="1144347"/>
          </a:xfrm>
        </p:spPr>
        <p:txBody>
          <a:bodyPr wrap="square" lIns="0" tIns="18000" rIns="0" bIns="18000" anchor="ctr" anchorCtr="0">
            <a:spAutoFit/>
          </a:bodyPr>
          <a:lstStyle/>
          <a:p>
            <a:r>
              <a:rPr lang="en-US" sz="3400" noProof="0" dirty="0"/>
              <a:t>Virtual Address Space </a:t>
            </a:r>
            <a:r>
              <a:rPr lang="en-US" noProof="0" dirty="0"/>
              <a:t>v</a:t>
            </a:r>
            <a:r>
              <a:rPr lang="en-US" sz="100" noProof="0" dirty="0"/>
              <a:t>ersu</a:t>
            </a:r>
            <a:r>
              <a:rPr lang="en-US" noProof="0" dirty="0"/>
              <a:t>s. </a:t>
            </a:r>
            <a:r>
              <a:rPr lang="en-US" sz="3400" noProof="0" dirty="0"/>
              <a:t>Physical Address Space and Page Tables</a:t>
            </a:r>
          </a:p>
        </p:txBody>
      </p:sp>
      <p:pic>
        <p:nvPicPr>
          <p:cNvPr id="5" name="Picture 4" descr="An illustration of virtual address space and physical address space.&#10;Long description 1 is available in notes, press F6">
            <a:extLst>
              <a:ext uri="{FF2B5EF4-FFF2-40B4-BE49-F238E27FC236}">
                <a16:creationId xmlns:a16="http://schemas.microsoft.com/office/drawing/2014/main" id="{C4320877-9C38-18FE-6A1A-128F65F146C2}"/>
              </a:ext>
            </a:extLst>
          </p:cNvPr>
          <p:cNvPicPr>
            <a:picLocks noChangeAspect="1"/>
          </p:cNvPicPr>
          <p:nvPr/>
        </p:nvPicPr>
        <p:blipFill>
          <a:blip r:embed="rId3"/>
          <a:stretch>
            <a:fillRect/>
          </a:stretch>
        </p:blipFill>
        <p:spPr>
          <a:xfrm>
            <a:off x="1191679" y="1493073"/>
            <a:ext cx="2807949" cy="3908815"/>
          </a:xfrm>
          <a:prstGeom prst="rect">
            <a:avLst/>
          </a:prstGeom>
        </p:spPr>
      </p:pic>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562591" y="5542447"/>
            <a:ext cx="5264468" cy="590349"/>
          </a:xfrm>
        </p:spPr>
        <p:txBody>
          <a:bodyPr wrap="square" lIns="0" tIns="18000" rIns="0" bIns="18000" anchor="ctr" anchorCtr="0">
            <a:spAutoFit/>
          </a:bodyPr>
          <a:lstStyle/>
          <a:p>
            <a:pPr marL="0" indent="0">
              <a:spcBef>
                <a:spcPts val="600"/>
              </a:spcBef>
              <a:buNone/>
            </a:pPr>
            <a:r>
              <a:rPr lang="en-US" sz="1800" noProof="0" dirty="0"/>
              <a:t>Figure 3.9 The relation between virtual and physical memory addresses is given by the page table. </a:t>
            </a:r>
          </a:p>
        </p:txBody>
      </p:sp>
      <p:pic>
        <p:nvPicPr>
          <p:cNvPr id="8" name="Picture 7" descr="The figure illustrates the internal operation of the M M U with 16 4-K B pages.&#10;Long description2 is available in notes, press F6 ">
            <a:extLst>
              <a:ext uri="{FF2B5EF4-FFF2-40B4-BE49-F238E27FC236}">
                <a16:creationId xmlns:a16="http://schemas.microsoft.com/office/drawing/2014/main" id="{A1B25B12-7941-1091-8ADD-187C6BE4B150}"/>
              </a:ext>
            </a:extLst>
          </p:cNvPr>
          <p:cNvPicPr>
            <a:picLocks noChangeAspect="1"/>
          </p:cNvPicPr>
          <p:nvPr/>
        </p:nvPicPr>
        <p:blipFill>
          <a:blip r:embed="rId4"/>
          <a:stretch>
            <a:fillRect/>
          </a:stretch>
        </p:blipFill>
        <p:spPr>
          <a:xfrm>
            <a:off x="6706737" y="1455628"/>
            <a:ext cx="3562226" cy="3917835"/>
          </a:xfrm>
          <a:prstGeom prst="rect">
            <a:avLst/>
          </a:prstGeom>
        </p:spPr>
      </p:pic>
      <p:sp>
        <p:nvSpPr>
          <p:cNvPr id="7" name="Content Placeholder 6">
            <a:extLst>
              <a:ext uri="{FF2B5EF4-FFF2-40B4-BE49-F238E27FC236}">
                <a16:creationId xmlns:a16="http://schemas.microsoft.com/office/drawing/2014/main" id="{7795E087-CB80-478C-DC5E-1BE9E8556415}"/>
              </a:ext>
            </a:extLst>
          </p:cNvPr>
          <p:cNvSpPr>
            <a:spLocks noGrp="1"/>
          </p:cNvSpPr>
          <p:nvPr>
            <p:ph sz="quarter" idx="17"/>
          </p:nvPr>
        </p:nvSpPr>
        <p:spPr>
          <a:xfrm>
            <a:off x="6208145" y="5542447"/>
            <a:ext cx="4719831" cy="590349"/>
          </a:xfrm>
        </p:spPr>
        <p:txBody>
          <a:bodyPr wrap="square" lIns="0" tIns="18000" rIns="0" bIns="18000" anchor="ctr" anchorCtr="0">
            <a:spAutoFit/>
          </a:bodyPr>
          <a:lstStyle/>
          <a:p>
            <a:pPr marL="0" indent="0">
              <a:buNone/>
            </a:pPr>
            <a:r>
              <a:rPr lang="en-US" sz="1800" noProof="0" dirty="0"/>
              <a:t>Figure 3.10 The internal operation of the </a:t>
            </a:r>
            <a:r>
              <a:rPr lang="en-US" sz="1800" spc="-250" noProof="0" dirty="0"/>
              <a:t>M </a:t>
            </a:r>
            <a:r>
              <a:rPr lang="en-US" sz="1800" spc="-250" noProof="0" dirty="0" err="1"/>
              <a:t>M</a:t>
            </a:r>
            <a:r>
              <a:rPr lang="en-US" sz="1800" spc="-250" noProof="0" dirty="0"/>
              <a:t> </a:t>
            </a:r>
            <a:r>
              <a:rPr lang="en-US" sz="1800" noProof="0" dirty="0"/>
              <a:t>U with 16 4-</a:t>
            </a:r>
            <a:r>
              <a:rPr lang="en-US" sz="1800" spc="-200" noProof="0" dirty="0"/>
              <a:t>K </a:t>
            </a:r>
            <a:r>
              <a:rPr lang="en-US" sz="1800" noProof="0" dirty="0"/>
              <a:t>B pages.</a:t>
            </a:r>
          </a:p>
        </p:txBody>
      </p:sp>
    </p:spTree>
    <p:extLst>
      <p:ext uri="{BB962C8B-B14F-4D97-AF65-F5344CB8AC3E}">
        <p14:creationId xmlns:p14="http://schemas.microsoft.com/office/powerpoint/2010/main" val="3679933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61075" y="301348"/>
            <a:ext cx="11151499" cy="559572"/>
          </a:xfrm>
        </p:spPr>
        <p:txBody>
          <a:bodyPr wrap="square" lIns="0" tIns="18000" rIns="0" bIns="18000" anchor="ctr" anchorCtr="0">
            <a:spAutoFit/>
          </a:bodyPr>
          <a:lstStyle/>
          <a:p>
            <a:r>
              <a:rPr lang="en-US" sz="3400" noProof="0" dirty="0"/>
              <a:t>Structure of a Page Table Entry</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560143" y="986739"/>
            <a:ext cx="11164451" cy="1313624"/>
          </a:xfrm>
        </p:spPr>
        <p:txBody>
          <a:bodyPr wrap="square" lIns="0" tIns="18000" rIns="0" bIns="18000" anchor="ctr" anchorCtr="0">
            <a:spAutoFit/>
          </a:bodyPr>
          <a:lstStyle/>
          <a:p>
            <a:pPr marL="0" indent="0">
              <a:spcBef>
                <a:spcPts val="300"/>
              </a:spcBef>
              <a:buNone/>
            </a:pPr>
            <a:r>
              <a:rPr lang="en-US" sz="2600" b="1" noProof="0" dirty="0"/>
              <a:t>Questions:</a:t>
            </a:r>
          </a:p>
          <a:p>
            <a:pPr marL="342900" indent="-342900">
              <a:spcBef>
                <a:spcPts val="300"/>
              </a:spcBef>
            </a:pPr>
            <a:r>
              <a:rPr lang="en-US" sz="2600" noProof="0" dirty="0"/>
              <a:t>How big is the page table?</a:t>
            </a:r>
          </a:p>
          <a:p>
            <a:pPr marL="342900" indent="-342900">
              <a:spcBef>
                <a:spcPts val="300"/>
              </a:spcBef>
            </a:pPr>
            <a:r>
              <a:rPr lang="en-US" sz="2600" noProof="0" dirty="0"/>
              <a:t>How many page tables?</a:t>
            </a:r>
          </a:p>
        </p:txBody>
      </p:sp>
      <p:pic>
        <p:nvPicPr>
          <p:cNvPr id="7" name="Picture 6" descr="The figure illustrates a typical page table entry.&#10;Long description is available in notes, press F6">
            <a:extLst>
              <a:ext uri="{FF2B5EF4-FFF2-40B4-BE49-F238E27FC236}">
                <a16:creationId xmlns:a16="http://schemas.microsoft.com/office/drawing/2014/main" id="{EECFF217-D340-B4F3-9F1B-C563025351A1}"/>
              </a:ext>
            </a:extLst>
          </p:cNvPr>
          <p:cNvPicPr>
            <a:picLocks noChangeAspect="1"/>
          </p:cNvPicPr>
          <p:nvPr/>
        </p:nvPicPr>
        <p:blipFill>
          <a:blip r:embed="rId3"/>
          <a:stretch>
            <a:fillRect/>
          </a:stretch>
        </p:blipFill>
        <p:spPr>
          <a:xfrm>
            <a:off x="2760491" y="2407233"/>
            <a:ext cx="6688268" cy="1332807"/>
          </a:xfrm>
          <a:prstGeom prst="rect">
            <a:avLst/>
          </a:prstGeom>
        </p:spPr>
      </p:pic>
      <p:sp>
        <p:nvSpPr>
          <p:cNvPr id="4" name="Content Placeholder 3">
            <a:extLst>
              <a:ext uri="{FF2B5EF4-FFF2-40B4-BE49-F238E27FC236}">
                <a16:creationId xmlns:a16="http://schemas.microsoft.com/office/drawing/2014/main" id="{A5AA98EB-A5C8-2802-F66D-B7FFD388864E}"/>
              </a:ext>
            </a:extLst>
          </p:cNvPr>
          <p:cNvSpPr>
            <a:spLocks noGrp="1"/>
          </p:cNvSpPr>
          <p:nvPr>
            <p:ph sz="quarter" idx="14"/>
          </p:nvPr>
        </p:nvSpPr>
        <p:spPr>
          <a:xfrm>
            <a:off x="4168577" y="3856829"/>
            <a:ext cx="3868531" cy="313350"/>
          </a:xfrm>
        </p:spPr>
        <p:txBody>
          <a:bodyPr wrap="square" lIns="0" tIns="18000" rIns="0" bIns="18000" anchor="ctr" anchorCtr="0">
            <a:spAutoFit/>
          </a:bodyPr>
          <a:lstStyle/>
          <a:p>
            <a:pPr marL="0" indent="0">
              <a:spcBef>
                <a:spcPts val="400"/>
              </a:spcBef>
              <a:buNone/>
            </a:pPr>
            <a:r>
              <a:rPr lang="en-US" sz="1800" noProof="0" dirty="0"/>
              <a:t>Figure 3.11 A typical page table entry.</a:t>
            </a:r>
          </a:p>
        </p:txBody>
      </p:sp>
      <p:sp>
        <p:nvSpPr>
          <p:cNvPr id="5" name="Content Placeholder 4">
            <a:extLst>
              <a:ext uri="{FF2B5EF4-FFF2-40B4-BE49-F238E27FC236}">
                <a16:creationId xmlns:a16="http://schemas.microsoft.com/office/drawing/2014/main" id="{D07A8984-A346-DFCC-ED4A-CFA9ED257F82}"/>
              </a:ext>
            </a:extLst>
          </p:cNvPr>
          <p:cNvSpPr>
            <a:spLocks noGrp="1"/>
          </p:cNvSpPr>
          <p:nvPr>
            <p:ph sz="quarter" idx="15"/>
          </p:nvPr>
        </p:nvSpPr>
        <p:spPr>
          <a:xfrm>
            <a:off x="559278" y="4303286"/>
            <a:ext cx="11165624" cy="2036899"/>
          </a:xfrm>
        </p:spPr>
        <p:txBody>
          <a:bodyPr wrap="square" lIns="0" tIns="18000" rIns="0" bIns="18000" anchor="ctr" anchorCtr="0">
            <a:spAutoFit/>
          </a:bodyPr>
          <a:lstStyle/>
          <a:p>
            <a:pPr marL="342900" indent="-342900">
              <a:spcBef>
                <a:spcPts val="0"/>
              </a:spcBef>
            </a:pPr>
            <a:r>
              <a:rPr lang="en-US" sz="2600" noProof="0" dirty="0"/>
              <a:t>4</a:t>
            </a:r>
            <a:r>
              <a:rPr lang="en-US" sz="2600" spc="-300" noProof="0" dirty="0"/>
              <a:t>K </a:t>
            </a:r>
            <a:r>
              <a:rPr lang="en-US" sz="2600" noProof="0" dirty="0"/>
              <a:t>B page size (typical)</a:t>
            </a:r>
          </a:p>
          <a:p>
            <a:pPr marL="342900" indent="-342900">
              <a:spcBef>
                <a:spcPts val="0"/>
              </a:spcBef>
            </a:pPr>
            <a:r>
              <a:rPr lang="en-US" sz="2600" noProof="0" dirty="0"/>
              <a:t>32 bit systems:</a:t>
            </a:r>
          </a:p>
          <a:p>
            <a:pPr marL="829818" lvl="1" indent="-342900">
              <a:spcBef>
                <a:spcPts val="0"/>
              </a:spcBef>
            </a:pPr>
            <a:r>
              <a:rPr lang="en-US" sz="2600" noProof="0" dirty="0"/>
              <a:t>32 bit address space and 32 page table entries (</a:t>
            </a:r>
            <a:r>
              <a:rPr lang="en-US" sz="2600" spc="-300" noProof="0" dirty="0"/>
              <a:t>P T E </a:t>
            </a:r>
            <a:r>
              <a:rPr lang="en-US" sz="2600" noProof="0" dirty="0"/>
              <a:t>s)</a:t>
            </a:r>
          </a:p>
          <a:p>
            <a:pPr marL="342900" indent="-342900">
              <a:spcBef>
                <a:spcPts val="0"/>
              </a:spcBef>
            </a:pPr>
            <a:r>
              <a:rPr lang="en-US" sz="2600" noProof="0" dirty="0"/>
              <a:t>64 bit systems</a:t>
            </a:r>
          </a:p>
          <a:p>
            <a:pPr marL="829818" lvl="1" indent="-342900">
              <a:spcBef>
                <a:spcPts val="0"/>
              </a:spcBef>
            </a:pPr>
            <a:r>
              <a:rPr lang="en-US" sz="2600" noProof="0" dirty="0"/>
              <a:t>really: 48-bit or 57-bit address space (!) and 64-bit </a:t>
            </a:r>
            <a:r>
              <a:rPr lang="en-US" sz="2600" spc="-300" noProof="0" dirty="0"/>
              <a:t>P T E </a:t>
            </a:r>
            <a:r>
              <a:rPr lang="en-US" sz="2600" noProof="0" dirty="0"/>
              <a:t>s</a:t>
            </a:r>
          </a:p>
        </p:txBody>
      </p:sp>
    </p:spTree>
    <p:extLst>
      <p:ext uri="{BB962C8B-B14F-4D97-AF65-F5344CB8AC3E}">
        <p14:creationId xmlns:p14="http://schemas.microsoft.com/office/powerpoint/2010/main" val="92707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61976" y="242239"/>
            <a:ext cx="11150599" cy="559572"/>
          </a:xfrm>
        </p:spPr>
        <p:txBody>
          <a:bodyPr wrap="square" lIns="0" tIns="18000" rIns="0" bIns="18000" anchor="ctr" anchorCtr="0">
            <a:spAutoFit/>
          </a:bodyPr>
          <a:lstStyle/>
          <a:p>
            <a:r>
              <a:rPr lang="en-US" sz="3400" noProof="0" dirty="0"/>
              <a:t>No Memory Abstraction: Monoprogramming (1)</a:t>
            </a:r>
          </a:p>
        </p:txBody>
      </p:sp>
      <p:pic>
        <p:nvPicPr>
          <p:cNvPr id="4" name="Picture 3" descr="The figure consists of three parts labeled (a), (b), and (c) that illustrate three simple ways of organizing memory with an operating system and one user process.&#10;Long description is available in notes, press F6">
            <a:extLst>
              <a:ext uri="{FF2B5EF4-FFF2-40B4-BE49-F238E27FC236}">
                <a16:creationId xmlns:a16="http://schemas.microsoft.com/office/drawing/2014/main" id="{565787B9-A648-0ADA-6DDD-FFA7BF7A589E}"/>
              </a:ext>
            </a:extLst>
          </p:cNvPr>
          <p:cNvPicPr>
            <a:picLocks noChangeAspect="1"/>
          </p:cNvPicPr>
          <p:nvPr/>
        </p:nvPicPr>
        <p:blipFill>
          <a:blip r:embed="rId3"/>
          <a:srcRect/>
          <a:stretch/>
        </p:blipFill>
        <p:spPr>
          <a:xfrm>
            <a:off x="1833655" y="1180354"/>
            <a:ext cx="8524693" cy="399818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013687" y="5736828"/>
            <a:ext cx="10183401" cy="313350"/>
          </a:xfrm>
        </p:spPr>
        <p:txBody>
          <a:bodyPr wrap="square" lIns="0" tIns="18000" rIns="0" bIns="18000" anchor="ctr" anchorCtr="0">
            <a:spAutoFit/>
          </a:bodyPr>
          <a:lstStyle/>
          <a:p>
            <a:pPr marL="0" indent="0">
              <a:buNone/>
            </a:pPr>
            <a:r>
              <a:rPr lang="en-US" sz="1800" noProof="0" dirty="0"/>
              <a:t>Figure 3.1 Three simple ways of organizing memory with an operating system and one user process. </a:t>
            </a:r>
          </a:p>
        </p:txBody>
      </p:sp>
    </p:spTree>
    <p:extLst>
      <p:ext uri="{BB962C8B-B14F-4D97-AF65-F5344CB8AC3E}">
        <p14:creationId xmlns:p14="http://schemas.microsoft.com/office/powerpoint/2010/main" val="2161860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45FD-A338-700E-530D-B2DDE3702DAF}"/>
              </a:ext>
            </a:extLst>
          </p:cNvPr>
          <p:cNvSpPr>
            <a:spLocks noGrp="1"/>
          </p:cNvSpPr>
          <p:nvPr>
            <p:ph type="title"/>
          </p:nvPr>
        </p:nvSpPr>
        <p:spPr>
          <a:xfrm>
            <a:off x="561975" y="298641"/>
            <a:ext cx="11150600" cy="559572"/>
          </a:xfrm>
        </p:spPr>
        <p:txBody>
          <a:bodyPr wrap="square" lIns="0" tIns="18000" rIns="0" bIns="18000" anchor="ctr" anchorCtr="0">
            <a:spAutoFit/>
          </a:bodyPr>
          <a:lstStyle/>
          <a:p>
            <a:r>
              <a:rPr lang="en-US" sz="3400" noProof="0" dirty="0"/>
              <a:t>Page Table Sizes</a:t>
            </a:r>
          </a:p>
        </p:txBody>
      </p:sp>
      <p:sp>
        <p:nvSpPr>
          <p:cNvPr id="3" name="Content Placeholder 2">
            <a:extLst>
              <a:ext uri="{FF2B5EF4-FFF2-40B4-BE49-F238E27FC236}">
                <a16:creationId xmlns:a16="http://schemas.microsoft.com/office/drawing/2014/main" id="{C5504B90-AE21-EB07-E8E4-4C393587A78D}"/>
              </a:ext>
            </a:extLst>
          </p:cNvPr>
          <p:cNvSpPr>
            <a:spLocks noGrp="1"/>
          </p:cNvSpPr>
          <p:nvPr>
            <p:ph sz="quarter" idx="13"/>
          </p:nvPr>
        </p:nvSpPr>
        <p:spPr>
          <a:xfrm>
            <a:off x="570601" y="989180"/>
            <a:ext cx="11150600" cy="467239"/>
          </a:xfrm>
        </p:spPr>
        <p:txBody>
          <a:bodyPr wrap="square" lIns="0" tIns="18000" rIns="0" bIns="18000" anchor="ctr" anchorCtr="0">
            <a:spAutoFit/>
          </a:bodyPr>
          <a:lstStyle/>
          <a:p>
            <a:pPr marL="101600" indent="-101600">
              <a:buNone/>
            </a:pPr>
            <a:r>
              <a:rPr lang="en-US" sz="2800" noProof="0" dirty="0">
                <a:solidFill>
                  <a:srgbClr val="007FA3"/>
                </a:solidFill>
              </a:rPr>
              <a:t>A very large virtual address space would lead to a very large</a:t>
            </a:r>
          </a:p>
        </p:txBody>
      </p:sp>
      <p:sp>
        <p:nvSpPr>
          <p:cNvPr id="4" name="Content Placeholder 3">
            <a:extLst>
              <a:ext uri="{FF2B5EF4-FFF2-40B4-BE49-F238E27FC236}">
                <a16:creationId xmlns:a16="http://schemas.microsoft.com/office/drawing/2014/main" id="{3C6C28C6-EA13-5376-D17E-CD379E571F64}"/>
              </a:ext>
            </a:extLst>
          </p:cNvPr>
          <p:cNvSpPr>
            <a:spLocks noGrp="1"/>
          </p:cNvSpPr>
          <p:nvPr>
            <p:ph sz="quarter" idx="14"/>
          </p:nvPr>
        </p:nvSpPr>
        <p:spPr>
          <a:xfrm>
            <a:off x="570600" y="1642292"/>
            <a:ext cx="1751933" cy="467239"/>
          </a:xfrm>
        </p:spPr>
        <p:txBody>
          <a:bodyPr wrap="square" lIns="0" tIns="18000" rIns="0" bIns="18000" anchor="ctr" anchorCtr="0">
            <a:spAutoFit/>
          </a:bodyPr>
          <a:lstStyle/>
          <a:p>
            <a:pPr marL="101600" indent="-101600">
              <a:buNone/>
            </a:pPr>
            <a:r>
              <a:rPr lang="en-US" sz="2800" noProof="0" dirty="0">
                <a:solidFill>
                  <a:srgbClr val="007FA3"/>
                </a:solidFill>
              </a:rPr>
              <a:t>page table</a:t>
            </a:r>
          </a:p>
        </p:txBody>
      </p:sp>
      <p:graphicFrame>
        <p:nvGraphicFramePr>
          <p:cNvPr id="10" name="Object 9" descr="An arrow pointing toward right.">
            <a:extLst>
              <a:ext uri="{FF2B5EF4-FFF2-40B4-BE49-F238E27FC236}">
                <a16:creationId xmlns:a16="http://schemas.microsoft.com/office/drawing/2014/main" id="{7B613287-934C-8F6D-4348-F7C1D4F6E1DD}"/>
              </a:ext>
            </a:extLst>
          </p:cNvPr>
          <p:cNvGraphicFramePr>
            <a:graphicFrameLocks noChangeAspect="1"/>
          </p:cNvGraphicFramePr>
          <p:nvPr>
            <p:extLst>
              <p:ext uri="{D42A27DB-BD31-4B8C-83A1-F6EECF244321}">
                <p14:modId xmlns:p14="http://schemas.microsoft.com/office/powerpoint/2010/main" val="3861183659"/>
              </p:ext>
            </p:extLst>
          </p:nvPr>
        </p:nvGraphicFramePr>
        <p:xfrm>
          <a:off x="2608225" y="1742119"/>
          <a:ext cx="412592" cy="300243"/>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0" name="Object 9" descr="open parenthesis 80 kilometers per second close parenthesis multiplied by open parenthesis 5 millimeters close parenthesis squared,">
                        <a:extLst>
                          <a:ext uri="{FF2B5EF4-FFF2-40B4-BE49-F238E27FC236}">
                            <a16:creationId xmlns:a16="http://schemas.microsoft.com/office/drawing/2014/main" id="{7B613287-934C-8F6D-4348-F7C1D4F6E1DD}"/>
                          </a:ext>
                        </a:extLst>
                      </p:cNvPr>
                      <p:cNvPicPr/>
                      <p:nvPr/>
                    </p:nvPicPr>
                    <p:blipFill>
                      <a:blip r:embed="rId4"/>
                      <a:stretch>
                        <a:fillRect/>
                      </a:stretch>
                    </p:blipFill>
                    <p:spPr>
                      <a:xfrm>
                        <a:off x="2608225" y="1742119"/>
                        <a:ext cx="412592" cy="300243"/>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D925B3EA-EBDA-253B-27A3-C1ABDD2CAE59}"/>
              </a:ext>
            </a:extLst>
          </p:cNvPr>
          <p:cNvSpPr>
            <a:spLocks noGrp="1"/>
          </p:cNvSpPr>
          <p:nvPr>
            <p:ph sz="quarter" idx="15"/>
          </p:nvPr>
        </p:nvSpPr>
        <p:spPr>
          <a:xfrm>
            <a:off x="3286791" y="1637955"/>
            <a:ext cx="1751933" cy="467239"/>
          </a:xfrm>
        </p:spPr>
        <p:txBody>
          <a:bodyPr wrap="square" lIns="0" tIns="18000" rIns="0" bIns="18000" anchor="ctr" anchorCtr="0">
            <a:spAutoFit/>
          </a:bodyPr>
          <a:lstStyle/>
          <a:p>
            <a:pPr marL="0" indent="0">
              <a:buNone/>
            </a:pPr>
            <a:r>
              <a:rPr lang="en-US" sz="2800" noProof="0" dirty="0">
                <a:solidFill>
                  <a:srgbClr val="007FA3"/>
                </a:solidFill>
              </a:rPr>
              <a:t>not nice!</a:t>
            </a:r>
          </a:p>
        </p:txBody>
      </p:sp>
      <p:sp>
        <p:nvSpPr>
          <p:cNvPr id="6" name="Content Placeholder 5">
            <a:extLst>
              <a:ext uri="{FF2B5EF4-FFF2-40B4-BE49-F238E27FC236}">
                <a16:creationId xmlns:a16="http://schemas.microsoft.com/office/drawing/2014/main" id="{7D8DE8B2-53B0-4EE2-1EB2-CF79D3B1B7BE}"/>
              </a:ext>
            </a:extLst>
          </p:cNvPr>
          <p:cNvSpPr>
            <a:spLocks noGrp="1"/>
          </p:cNvSpPr>
          <p:nvPr>
            <p:ph sz="quarter" idx="16"/>
          </p:nvPr>
        </p:nvSpPr>
        <p:spPr>
          <a:xfrm>
            <a:off x="561975" y="2364543"/>
            <a:ext cx="11150600" cy="1482901"/>
          </a:xfrm>
        </p:spPr>
        <p:txBody>
          <a:bodyPr wrap="square" lIns="0" tIns="18000" rIns="0" bIns="18000" anchor="ctr" anchorCtr="0">
            <a:spAutoFit/>
          </a:bodyPr>
          <a:lstStyle/>
          <a:p>
            <a:pPr marL="101600" indent="-101600">
              <a:spcBef>
                <a:spcPts val="600"/>
              </a:spcBef>
              <a:buNone/>
            </a:pPr>
            <a:r>
              <a:rPr lang="en-US" sz="2800" noProof="0" dirty="0"/>
              <a:t>Possible solutions:</a:t>
            </a:r>
          </a:p>
          <a:p>
            <a:pPr marL="342900" indent="-342900">
              <a:spcBef>
                <a:spcPts val="600"/>
              </a:spcBef>
            </a:pPr>
            <a:r>
              <a:rPr lang="en-US" sz="2800" noProof="0" dirty="0"/>
              <a:t>Multi-level page tables</a:t>
            </a:r>
          </a:p>
          <a:p>
            <a:pPr marL="342900" indent="-342900">
              <a:spcBef>
                <a:spcPts val="600"/>
              </a:spcBef>
            </a:pPr>
            <a:r>
              <a:rPr lang="en-US" sz="2800" noProof="0" dirty="0"/>
              <a:t>Inverted page tables</a:t>
            </a:r>
          </a:p>
        </p:txBody>
      </p:sp>
    </p:spTree>
    <p:extLst>
      <p:ext uri="{BB962C8B-B14F-4D97-AF65-F5344CB8AC3E}">
        <p14:creationId xmlns:p14="http://schemas.microsoft.com/office/powerpoint/2010/main" val="1159412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57479" y="304787"/>
            <a:ext cx="6071921" cy="559572"/>
          </a:xfrm>
        </p:spPr>
        <p:txBody>
          <a:bodyPr wrap="square" lIns="0" tIns="18000" rIns="0" bIns="18000" anchor="ctr" anchorCtr="0">
            <a:spAutoFit/>
          </a:bodyPr>
          <a:lstStyle/>
          <a:p>
            <a:r>
              <a:rPr lang="en-US" sz="3400" noProof="0" dirty="0"/>
              <a:t>Two-level Page Tables (x86)</a:t>
            </a:r>
          </a:p>
        </p:txBody>
      </p:sp>
      <p:sp>
        <p:nvSpPr>
          <p:cNvPr id="4" name="Content Placeholder 3">
            <a:extLst>
              <a:ext uri="{FF2B5EF4-FFF2-40B4-BE49-F238E27FC236}">
                <a16:creationId xmlns:a16="http://schemas.microsoft.com/office/drawing/2014/main" id="{A5AA98EB-A5C8-2802-F66D-B7FFD388864E}"/>
              </a:ext>
            </a:extLst>
          </p:cNvPr>
          <p:cNvSpPr>
            <a:spLocks noGrp="1"/>
          </p:cNvSpPr>
          <p:nvPr>
            <p:ph sz="quarter" idx="14"/>
          </p:nvPr>
        </p:nvSpPr>
        <p:spPr>
          <a:xfrm>
            <a:off x="557479" y="993985"/>
            <a:ext cx="6071921" cy="898126"/>
          </a:xfrm>
        </p:spPr>
        <p:txBody>
          <a:bodyPr wrap="square" lIns="0" tIns="18000" rIns="0" bIns="18000" anchor="ctr" anchorCtr="0">
            <a:spAutoFit/>
          </a:bodyPr>
          <a:lstStyle/>
          <a:p>
            <a:pPr marL="0" indent="0">
              <a:spcBef>
                <a:spcPts val="0"/>
              </a:spcBef>
              <a:buNone/>
            </a:pPr>
            <a:r>
              <a:rPr lang="en-US" sz="2800" noProof="0" dirty="0"/>
              <a:t>Page tables are “walked” by hardware</a:t>
            </a:r>
            <a:br>
              <a:rPr lang="en-US" sz="2800" noProof="0" dirty="0"/>
            </a:br>
            <a:r>
              <a:rPr lang="en-US" sz="2800" spc="-300" noProof="0" dirty="0"/>
              <a:t>M </a:t>
            </a:r>
            <a:r>
              <a:rPr lang="en-US" sz="2800" spc="-300" noProof="0" dirty="0" err="1"/>
              <a:t>M</a:t>
            </a:r>
            <a:r>
              <a:rPr lang="en-US" sz="2800" spc="-300" noProof="0" dirty="0"/>
              <a:t> </a:t>
            </a:r>
            <a:r>
              <a:rPr lang="en-US" sz="2800" noProof="0" dirty="0"/>
              <a:t>U = Memory Management Unit</a:t>
            </a:r>
          </a:p>
        </p:txBody>
      </p:sp>
      <p:sp>
        <p:nvSpPr>
          <p:cNvPr id="10" name="Content Placeholder 9">
            <a:extLst>
              <a:ext uri="{FF2B5EF4-FFF2-40B4-BE49-F238E27FC236}">
                <a16:creationId xmlns:a16="http://schemas.microsoft.com/office/drawing/2014/main" id="{8808DB27-F563-38A5-98AD-95452C6CD566}"/>
              </a:ext>
            </a:extLst>
          </p:cNvPr>
          <p:cNvSpPr>
            <a:spLocks noGrp="1"/>
          </p:cNvSpPr>
          <p:nvPr>
            <p:ph sz="quarter" idx="15"/>
          </p:nvPr>
        </p:nvSpPr>
        <p:spPr>
          <a:xfrm>
            <a:off x="561977" y="3373303"/>
            <a:ext cx="4257673" cy="1759900"/>
          </a:xfrm>
        </p:spPr>
        <p:txBody>
          <a:bodyPr wrap="square" lIns="0" tIns="18000" rIns="0" bIns="18000" anchor="ctr" anchorCtr="0">
            <a:spAutoFit/>
          </a:bodyPr>
          <a:lstStyle/>
          <a:p>
            <a:pPr marL="0" indent="0">
              <a:buNone/>
            </a:pPr>
            <a:r>
              <a:rPr lang="en-US" sz="2800" b="1" spc="-350" noProof="0" dirty="0"/>
              <a:t>C R </a:t>
            </a:r>
            <a:r>
              <a:rPr lang="en-US" sz="2800" b="1" noProof="0" dirty="0"/>
              <a:t>3</a:t>
            </a:r>
            <a:r>
              <a:rPr lang="en-US" sz="2800" noProof="0" dirty="0"/>
              <a:t> register </a:t>
            </a:r>
            <a:br>
              <a:rPr lang="en-US" sz="2800" noProof="0" dirty="0"/>
            </a:br>
            <a:r>
              <a:rPr lang="en-US" sz="2800" noProof="0" dirty="0"/>
              <a:t>(special register to point to top of page table hierarchy)</a:t>
            </a:r>
          </a:p>
        </p:txBody>
      </p:sp>
      <p:cxnSp>
        <p:nvCxnSpPr>
          <p:cNvPr id="5" name="Google Shape;614;g13b3dfcf090_0_3" descr="An arrow pointing toward right.">
            <a:extLst>
              <a:ext uri="{FF2B5EF4-FFF2-40B4-BE49-F238E27FC236}">
                <a16:creationId xmlns:a16="http://schemas.microsoft.com/office/drawing/2014/main" id="{2B942657-CD1B-F505-5AC6-E53E2B48FB18}"/>
              </a:ext>
            </a:extLst>
          </p:cNvPr>
          <p:cNvCxnSpPr>
            <a:cxnSpLocks/>
          </p:cNvCxnSpPr>
          <p:nvPr/>
        </p:nvCxnSpPr>
        <p:spPr>
          <a:xfrm>
            <a:off x="5045279" y="3483994"/>
            <a:ext cx="1208295" cy="0"/>
          </a:xfrm>
          <a:prstGeom prst="straightConnector1">
            <a:avLst/>
          </a:prstGeom>
          <a:noFill/>
          <a:ln w="38100" cap="flat" cmpd="sng">
            <a:solidFill>
              <a:srgbClr val="191919"/>
            </a:solidFill>
            <a:prstDash val="solid"/>
            <a:round/>
            <a:headEnd type="none" w="med" len="med"/>
            <a:tailEnd type="stealth" w="med" len="med"/>
          </a:ln>
        </p:spPr>
      </p:cxnSp>
      <p:pic>
        <p:nvPicPr>
          <p:cNvPr id="7" name="Picture 6" descr="The figure consists of two parts: one is labeled (a) that illustrates a 32-bit address with two page table fields and (b) that illustrates a two-level page tables.&#10;Long description is available in notes, press F6">
            <a:extLst>
              <a:ext uri="{FF2B5EF4-FFF2-40B4-BE49-F238E27FC236}">
                <a16:creationId xmlns:a16="http://schemas.microsoft.com/office/drawing/2014/main" id="{96875958-F75F-20C0-5BC4-625F8B7E7E10}"/>
              </a:ext>
            </a:extLst>
          </p:cNvPr>
          <p:cNvPicPr>
            <a:picLocks noChangeAspect="1"/>
          </p:cNvPicPr>
          <p:nvPr/>
        </p:nvPicPr>
        <p:blipFill>
          <a:blip r:embed="rId3"/>
          <a:stretch>
            <a:fillRect/>
          </a:stretch>
        </p:blipFill>
        <p:spPr>
          <a:xfrm>
            <a:off x="6848392" y="420431"/>
            <a:ext cx="4661168" cy="4895862"/>
          </a:xfrm>
          <a:prstGeom prst="rect">
            <a:avLst/>
          </a:prstGeom>
        </p:spPr>
      </p:pic>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6857357" y="5479546"/>
            <a:ext cx="4863650" cy="590349"/>
          </a:xfrm>
        </p:spPr>
        <p:txBody>
          <a:bodyPr wrap="square" lIns="0" tIns="18000" rIns="0" bIns="18000" anchor="ctr" anchorCtr="0">
            <a:spAutoFit/>
          </a:bodyPr>
          <a:lstStyle/>
          <a:p>
            <a:pPr marL="0" indent="0">
              <a:spcBef>
                <a:spcPts val="0"/>
              </a:spcBef>
              <a:buNone/>
            </a:pPr>
            <a:r>
              <a:rPr lang="en-US" sz="1800" noProof="0" dirty="0"/>
              <a:t>Figure 3.13 (a) A 32-bit address with two page table fields. (b) Two-level page tables.</a:t>
            </a:r>
          </a:p>
        </p:txBody>
      </p:sp>
    </p:spTree>
    <p:extLst>
      <p:ext uri="{BB962C8B-B14F-4D97-AF65-F5344CB8AC3E}">
        <p14:creationId xmlns:p14="http://schemas.microsoft.com/office/powerpoint/2010/main" val="444473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45FD-A338-700E-530D-B2DDE3702DAF}"/>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Four-level Page Tables (x86-64)</a:t>
            </a:r>
          </a:p>
        </p:txBody>
      </p:sp>
      <p:pic>
        <p:nvPicPr>
          <p:cNvPr id="18" name="Picture 17" descr="An illustration of four-level page tables.&#10;long description is available in notes, press F6">
            <a:extLst>
              <a:ext uri="{FF2B5EF4-FFF2-40B4-BE49-F238E27FC236}">
                <a16:creationId xmlns:a16="http://schemas.microsoft.com/office/drawing/2014/main" id="{DE42AB07-D920-ECD2-0598-B018F15FF836}"/>
              </a:ext>
            </a:extLst>
          </p:cNvPr>
          <p:cNvPicPr>
            <a:picLocks noChangeAspect="1"/>
          </p:cNvPicPr>
          <p:nvPr/>
        </p:nvPicPr>
        <p:blipFill>
          <a:blip r:embed="rId3"/>
          <a:stretch>
            <a:fillRect/>
          </a:stretch>
        </p:blipFill>
        <p:spPr>
          <a:xfrm>
            <a:off x="2188818" y="1103624"/>
            <a:ext cx="7833412" cy="3984005"/>
          </a:xfrm>
          <a:prstGeom prst="rect">
            <a:avLst/>
          </a:prstGeom>
        </p:spPr>
      </p:pic>
      <p:sp>
        <p:nvSpPr>
          <p:cNvPr id="6" name="Content Placeholder 5">
            <a:extLst>
              <a:ext uri="{FF2B5EF4-FFF2-40B4-BE49-F238E27FC236}">
                <a16:creationId xmlns:a16="http://schemas.microsoft.com/office/drawing/2014/main" id="{7D8DE8B2-53B0-4EE2-1EB2-CF79D3B1B7BE}"/>
              </a:ext>
            </a:extLst>
          </p:cNvPr>
          <p:cNvSpPr>
            <a:spLocks noGrp="1"/>
          </p:cNvSpPr>
          <p:nvPr>
            <p:ph sz="quarter" idx="16"/>
          </p:nvPr>
        </p:nvSpPr>
        <p:spPr>
          <a:xfrm>
            <a:off x="561975" y="5450089"/>
            <a:ext cx="11150600" cy="898126"/>
          </a:xfrm>
        </p:spPr>
        <p:txBody>
          <a:bodyPr wrap="square" lIns="0" tIns="18000" rIns="0" bIns="18000" anchor="ctr" anchorCtr="0">
            <a:spAutoFit/>
          </a:bodyPr>
          <a:lstStyle/>
          <a:p>
            <a:pPr marL="0" indent="0">
              <a:spcBef>
                <a:spcPts val="600"/>
              </a:spcBef>
              <a:buNone/>
            </a:pPr>
            <a:r>
              <a:rPr lang="en-US" sz="2800" b="1" spc="-350" noProof="0" dirty="0"/>
              <a:t>P G </a:t>
            </a:r>
            <a:r>
              <a:rPr lang="en-US" sz="2800" b="1" noProof="0" dirty="0"/>
              <a:t>D: </a:t>
            </a:r>
            <a:r>
              <a:rPr lang="en-US" sz="2800" noProof="0" dirty="0"/>
              <a:t>Page Global Directory,</a:t>
            </a:r>
            <a:r>
              <a:rPr lang="en-US" sz="2800" b="1" noProof="0" dirty="0"/>
              <a:t> </a:t>
            </a:r>
            <a:r>
              <a:rPr lang="en-US" sz="2800" b="1" spc="-350" noProof="0" dirty="0"/>
              <a:t>P U </a:t>
            </a:r>
            <a:r>
              <a:rPr lang="en-US" sz="2800" b="1" noProof="0" dirty="0"/>
              <a:t>D: </a:t>
            </a:r>
            <a:r>
              <a:rPr lang="en-US" sz="2800" noProof="0" dirty="0"/>
              <a:t>Page Upper Directory</a:t>
            </a:r>
            <a:r>
              <a:rPr lang="en-US" sz="2800" b="1" noProof="0" dirty="0"/>
              <a:t> </a:t>
            </a:r>
            <a:r>
              <a:rPr lang="en-US" sz="2800" b="1" spc="-350" noProof="0" dirty="0"/>
              <a:t>P M </a:t>
            </a:r>
            <a:r>
              <a:rPr lang="en-US" sz="2800" b="1" noProof="0" dirty="0"/>
              <a:t>D: </a:t>
            </a:r>
            <a:r>
              <a:rPr lang="en-US" sz="2800" noProof="0" dirty="0"/>
              <a:t>Page Mid-level Directory,</a:t>
            </a:r>
            <a:r>
              <a:rPr lang="en-US" sz="2800" b="1" noProof="0" dirty="0"/>
              <a:t> </a:t>
            </a:r>
            <a:r>
              <a:rPr lang="en-US" sz="2800" b="1" spc="-350" noProof="0" dirty="0"/>
              <a:t>P T </a:t>
            </a:r>
            <a:r>
              <a:rPr lang="en-US" sz="2800" b="1" noProof="0" dirty="0"/>
              <a:t>E: </a:t>
            </a:r>
            <a:r>
              <a:rPr lang="en-US" sz="2800" noProof="0" dirty="0"/>
              <a:t>page table entry</a:t>
            </a:r>
          </a:p>
        </p:txBody>
      </p:sp>
    </p:spTree>
    <p:extLst>
      <p:ext uri="{BB962C8B-B14F-4D97-AF65-F5344CB8AC3E}">
        <p14:creationId xmlns:p14="http://schemas.microsoft.com/office/powerpoint/2010/main" val="1487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45FD-A338-700E-530D-B2DDE3702DAF}"/>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Inverted Page Tables (</a:t>
            </a:r>
            <a:r>
              <a:rPr lang="en-US" sz="3400" spc="-500" noProof="0" dirty="0"/>
              <a:t>I </a:t>
            </a:r>
            <a:r>
              <a:rPr lang="en-US" sz="3400" noProof="0" dirty="0"/>
              <a:t>A-64)</a:t>
            </a:r>
          </a:p>
        </p:txBody>
      </p:sp>
      <p:pic>
        <p:nvPicPr>
          <p:cNvPr id="18" name="Picture 17" descr="The figure illustrates the comparison of a traditional page table with an inverted page table.&#10;Long description is available in notes, press F6">
            <a:extLst>
              <a:ext uri="{FF2B5EF4-FFF2-40B4-BE49-F238E27FC236}">
                <a16:creationId xmlns:a16="http://schemas.microsoft.com/office/drawing/2014/main" id="{DE42AB07-D920-ECD2-0598-B018F15FF836}"/>
              </a:ext>
            </a:extLst>
          </p:cNvPr>
          <p:cNvPicPr>
            <a:picLocks noChangeAspect="1"/>
          </p:cNvPicPr>
          <p:nvPr/>
        </p:nvPicPr>
        <p:blipFill>
          <a:blip r:embed="rId3"/>
          <a:srcRect/>
          <a:stretch/>
        </p:blipFill>
        <p:spPr>
          <a:xfrm>
            <a:off x="1733082" y="1139355"/>
            <a:ext cx="8739491" cy="4138271"/>
          </a:xfrm>
          <a:prstGeom prst="rect">
            <a:avLst/>
          </a:prstGeom>
        </p:spPr>
      </p:pic>
      <p:sp>
        <p:nvSpPr>
          <p:cNvPr id="6" name="Content Placeholder 5">
            <a:extLst>
              <a:ext uri="{FF2B5EF4-FFF2-40B4-BE49-F238E27FC236}">
                <a16:creationId xmlns:a16="http://schemas.microsoft.com/office/drawing/2014/main" id="{7D8DE8B2-53B0-4EE2-1EB2-CF79D3B1B7BE}"/>
              </a:ext>
            </a:extLst>
          </p:cNvPr>
          <p:cNvSpPr>
            <a:spLocks noGrp="1"/>
          </p:cNvSpPr>
          <p:nvPr>
            <p:ph sz="quarter" idx="16"/>
          </p:nvPr>
        </p:nvSpPr>
        <p:spPr>
          <a:xfrm>
            <a:off x="2112055" y="5737084"/>
            <a:ext cx="7974222" cy="313350"/>
          </a:xfrm>
        </p:spPr>
        <p:txBody>
          <a:bodyPr wrap="square" lIns="0" tIns="18000" rIns="0" bIns="18000" anchor="ctr" anchorCtr="0">
            <a:spAutoFit/>
          </a:bodyPr>
          <a:lstStyle/>
          <a:p>
            <a:pPr marL="0" indent="0">
              <a:spcBef>
                <a:spcPts val="600"/>
              </a:spcBef>
              <a:buNone/>
            </a:pPr>
            <a:r>
              <a:rPr lang="en-US" sz="1800" noProof="0" dirty="0"/>
              <a:t>Figure 3.14 Comparison of a traditional page table with an inverted page table.</a:t>
            </a:r>
          </a:p>
        </p:txBody>
      </p:sp>
    </p:spTree>
    <p:extLst>
      <p:ext uri="{BB962C8B-B14F-4D97-AF65-F5344CB8AC3E}">
        <p14:creationId xmlns:p14="http://schemas.microsoft.com/office/powerpoint/2010/main" val="2819529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61075" y="302247"/>
            <a:ext cx="11151499" cy="559572"/>
          </a:xfrm>
        </p:spPr>
        <p:txBody>
          <a:bodyPr wrap="square" lIns="0" tIns="18000" rIns="0" bIns="18000" anchor="ctr" anchorCtr="0">
            <a:spAutoFit/>
          </a:bodyPr>
          <a:lstStyle/>
          <a:p>
            <a:r>
              <a:rPr lang="en-US" sz="3400" noProof="0" dirty="0"/>
              <a:t>Going Back to </a:t>
            </a:r>
            <a:r>
              <a:rPr lang="en-US" sz="3400" spc="-500" noProof="0" dirty="0"/>
              <a:t>P T E </a:t>
            </a:r>
            <a:r>
              <a:rPr lang="en-US" sz="3400" noProof="0" dirty="0"/>
              <a:t>s in a Minute </a:t>
            </a:r>
            <a:r>
              <a:rPr lang="en-US" sz="100" noProof="0" dirty="0"/>
              <a:t>Ellipsis</a:t>
            </a:r>
          </a:p>
        </p:txBody>
      </p:sp>
      <p:graphicFrame>
        <p:nvGraphicFramePr>
          <p:cNvPr id="4" name="Object 3">
            <a:extLst>
              <a:ext uri="{FF2B5EF4-FFF2-40B4-BE49-F238E27FC236}">
                <a16:creationId xmlns:a16="http://schemas.microsoft.com/office/drawing/2014/main" id="{D9988620-B939-5431-48F8-9036AE0E73E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75478269"/>
              </p:ext>
            </p:extLst>
          </p:nvPr>
        </p:nvGraphicFramePr>
        <p:xfrm>
          <a:off x="7104898" y="545015"/>
          <a:ext cx="630238" cy="315912"/>
        </p:xfrm>
        <a:graphic>
          <a:graphicData uri="http://schemas.openxmlformats.org/presentationml/2006/ole">
            <mc:AlternateContent xmlns:mc="http://schemas.openxmlformats.org/markup-compatibility/2006">
              <mc:Choice xmlns:v="urn:schemas-microsoft-com:vml" Requires="v">
                <p:oleObj name="Equation" r:id="rId3" imgW="177480" imgH="88560" progId="Equation.DSMT4">
                  <p:embed/>
                </p:oleObj>
              </mc:Choice>
              <mc:Fallback>
                <p:oleObj name="Equation" r:id="rId3" imgW="177480" imgH="88560" progId="Equation.DSMT4">
                  <p:embed/>
                  <p:pic>
                    <p:nvPicPr>
                      <p:cNvPr id="4" name="Object 3" descr="A right headed arrow. ">
                        <a:extLst>
                          <a:ext uri="{FF2B5EF4-FFF2-40B4-BE49-F238E27FC236}">
                            <a16:creationId xmlns:a16="http://schemas.microsoft.com/office/drawing/2014/main" id="{D9988620-B939-5431-48F8-9036AE0E73E5}"/>
                          </a:ext>
                        </a:extLst>
                      </p:cNvPr>
                      <p:cNvPicPr/>
                      <p:nvPr/>
                    </p:nvPicPr>
                    <p:blipFill>
                      <a:blip r:embed="rId4"/>
                      <a:stretch>
                        <a:fillRect/>
                      </a:stretch>
                    </p:blipFill>
                    <p:spPr>
                      <a:xfrm>
                        <a:off x="7104898" y="545015"/>
                        <a:ext cx="630238" cy="315912"/>
                      </a:xfrm>
                      <a:prstGeom prst="rect">
                        <a:avLst/>
                      </a:prstGeom>
                      <a:solidFill>
                        <a:schemeClr val="bg1"/>
                      </a:solidFill>
                    </p:spPr>
                  </p:pic>
                </p:oleObj>
              </mc:Fallback>
            </mc:AlternateContent>
          </a:graphicData>
        </a:graphic>
      </p:graphicFrame>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560146" y="992259"/>
            <a:ext cx="2200984" cy="467239"/>
          </a:xfrm>
        </p:spPr>
        <p:txBody>
          <a:bodyPr wrap="square" lIns="0" tIns="18000" rIns="0" bIns="18000" anchor="ctr" anchorCtr="0">
            <a:spAutoFit/>
          </a:bodyPr>
          <a:lstStyle/>
          <a:p>
            <a:pPr marL="0" indent="0">
              <a:buNone/>
            </a:pPr>
            <a:r>
              <a:rPr lang="en-US" sz="2800" noProof="0" dirty="0">
                <a:solidFill>
                  <a:srgbClr val="007FA3"/>
                </a:solidFill>
              </a:rPr>
              <a:t>Extra material</a:t>
            </a:r>
          </a:p>
        </p:txBody>
      </p:sp>
      <p:pic>
        <p:nvPicPr>
          <p:cNvPr id="11" name="Picture 10" descr="An illustration of translation lookaside buffer.&#10;Long description is available in notes, press F6">
            <a:extLst>
              <a:ext uri="{FF2B5EF4-FFF2-40B4-BE49-F238E27FC236}">
                <a16:creationId xmlns:a16="http://schemas.microsoft.com/office/drawing/2014/main" id="{F091C397-43BA-5B78-9ED0-A29E27F723EF}"/>
              </a:ext>
            </a:extLst>
          </p:cNvPr>
          <p:cNvPicPr>
            <a:picLocks noChangeAspect="1"/>
          </p:cNvPicPr>
          <p:nvPr/>
        </p:nvPicPr>
        <p:blipFill>
          <a:blip r:embed="rId5"/>
          <a:stretch>
            <a:fillRect/>
          </a:stretch>
        </p:blipFill>
        <p:spPr>
          <a:xfrm>
            <a:off x="944156" y="2040172"/>
            <a:ext cx="10303688" cy="2352812"/>
          </a:xfrm>
          <a:prstGeom prst="rect">
            <a:avLst/>
          </a:prstGeom>
        </p:spPr>
      </p:pic>
      <p:sp>
        <p:nvSpPr>
          <p:cNvPr id="9" name="Content Placeholder 8">
            <a:extLst>
              <a:ext uri="{FF2B5EF4-FFF2-40B4-BE49-F238E27FC236}">
                <a16:creationId xmlns:a16="http://schemas.microsoft.com/office/drawing/2014/main" id="{72E4ED07-8CB7-9F4D-8C52-A0AB422190F8}"/>
              </a:ext>
            </a:extLst>
          </p:cNvPr>
          <p:cNvSpPr>
            <a:spLocks noGrp="1"/>
          </p:cNvSpPr>
          <p:nvPr>
            <p:ph sz="quarter" idx="17"/>
          </p:nvPr>
        </p:nvSpPr>
        <p:spPr>
          <a:xfrm>
            <a:off x="561075" y="4707111"/>
            <a:ext cx="11151499" cy="975070"/>
          </a:xfrm>
        </p:spPr>
        <p:txBody>
          <a:bodyPr wrap="square" lIns="0" tIns="18000" rIns="0" bIns="18000" anchor="ctr" anchorCtr="0">
            <a:spAutoFit/>
          </a:bodyPr>
          <a:lstStyle/>
          <a:p>
            <a:pPr marL="0" indent="0">
              <a:spcBef>
                <a:spcPts val="600"/>
              </a:spcBef>
              <a:buNone/>
            </a:pPr>
            <a:r>
              <a:rPr lang="en-US" sz="2800" noProof="0" dirty="0"/>
              <a:t>We have these at each level</a:t>
            </a:r>
          </a:p>
          <a:p>
            <a:pPr marL="0" indent="0">
              <a:spcBef>
                <a:spcPts val="600"/>
              </a:spcBef>
              <a:buNone/>
            </a:pPr>
            <a:r>
              <a:rPr lang="en-US" sz="2800" noProof="0" dirty="0"/>
              <a:t>What happens if we combine them?</a:t>
            </a:r>
          </a:p>
        </p:txBody>
      </p:sp>
    </p:spTree>
    <p:extLst>
      <p:ext uri="{BB962C8B-B14F-4D97-AF65-F5344CB8AC3E}">
        <p14:creationId xmlns:p14="http://schemas.microsoft.com/office/powerpoint/2010/main" val="472089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16B9-5633-DD8A-E141-834A27A11100}"/>
              </a:ext>
            </a:extLst>
          </p:cNvPr>
          <p:cNvSpPr>
            <a:spLocks noGrp="1"/>
          </p:cNvSpPr>
          <p:nvPr>
            <p:ph type="title"/>
          </p:nvPr>
        </p:nvSpPr>
        <p:spPr>
          <a:xfrm>
            <a:off x="561975" y="299540"/>
            <a:ext cx="3355601" cy="559572"/>
          </a:xfrm>
        </p:spPr>
        <p:txBody>
          <a:bodyPr wrap="square" lIns="0" tIns="18000" rIns="0" bIns="18000" anchor="ctr" anchorCtr="0">
            <a:spAutoFit/>
          </a:bodyPr>
          <a:lstStyle/>
          <a:p>
            <a:r>
              <a:rPr lang="en-US" sz="3400" noProof="0" dirty="0"/>
              <a:t>What happens if</a:t>
            </a:r>
          </a:p>
        </p:txBody>
      </p:sp>
      <p:graphicFrame>
        <p:nvGraphicFramePr>
          <p:cNvPr id="29" name="Object 28" descr="A right headed arrow. ">
            <a:extLst>
              <a:ext uri="{FF2B5EF4-FFF2-40B4-BE49-F238E27FC236}">
                <a16:creationId xmlns:a16="http://schemas.microsoft.com/office/drawing/2014/main" id="{E52520B5-34D3-F515-2AD0-2C0D31F7DC94}"/>
              </a:ext>
            </a:extLst>
          </p:cNvPr>
          <p:cNvGraphicFramePr>
            <a:graphicFrameLocks noChangeAspect="1"/>
          </p:cNvGraphicFramePr>
          <p:nvPr>
            <p:extLst>
              <p:ext uri="{D42A27DB-BD31-4B8C-83A1-F6EECF244321}">
                <p14:modId xmlns:p14="http://schemas.microsoft.com/office/powerpoint/2010/main" val="817578082"/>
              </p:ext>
            </p:extLst>
          </p:nvPr>
        </p:nvGraphicFramePr>
        <p:xfrm>
          <a:off x="3958569" y="558430"/>
          <a:ext cx="630237" cy="314325"/>
        </p:xfrm>
        <a:graphic>
          <a:graphicData uri="http://schemas.openxmlformats.org/presentationml/2006/ole">
            <mc:AlternateContent xmlns:mc="http://schemas.openxmlformats.org/markup-compatibility/2006">
              <mc:Choice xmlns:v="urn:schemas-microsoft-com:vml" Requires="v">
                <p:oleObj name="Equation" r:id="rId3" imgW="177480" imgH="88560" progId="Equation.DSMT4">
                  <p:embed/>
                </p:oleObj>
              </mc:Choice>
              <mc:Fallback>
                <p:oleObj name="Equation" r:id="rId3" imgW="177480" imgH="88560" progId="Equation.DSMT4">
                  <p:embed/>
                  <p:pic>
                    <p:nvPicPr>
                      <p:cNvPr id="29" name="Object 28" descr="A right headed arrow. ">
                        <a:extLst>
                          <a:ext uri="{FF2B5EF4-FFF2-40B4-BE49-F238E27FC236}">
                            <a16:creationId xmlns:a16="http://schemas.microsoft.com/office/drawing/2014/main" id="{E52520B5-34D3-F515-2AD0-2C0D31F7DC94}"/>
                          </a:ext>
                        </a:extLst>
                      </p:cNvPr>
                      <p:cNvPicPr/>
                      <p:nvPr/>
                    </p:nvPicPr>
                    <p:blipFill>
                      <a:blip r:embed="rId4"/>
                      <a:stretch>
                        <a:fillRect/>
                      </a:stretch>
                    </p:blipFill>
                    <p:spPr>
                      <a:xfrm>
                        <a:off x="3958569" y="558430"/>
                        <a:ext cx="630237" cy="314325"/>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60EA4E90-96C7-B1C0-0B22-9BC95EFBC837}"/>
              </a:ext>
            </a:extLst>
          </p:cNvPr>
          <p:cNvSpPr>
            <a:spLocks noGrp="1"/>
          </p:cNvSpPr>
          <p:nvPr>
            <p:ph sz="quarter" idx="13"/>
          </p:nvPr>
        </p:nvSpPr>
        <p:spPr>
          <a:xfrm>
            <a:off x="561077" y="991054"/>
            <a:ext cx="1892721" cy="405683"/>
          </a:xfrm>
        </p:spPr>
        <p:txBody>
          <a:bodyPr wrap="square" lIns="0" tIns="18000" rIns="0" bIns="18000" anchor="ctr" anchorCtr="0">
            <a:spAutoFit/>
          </a:bodyPr>
          <a:lstStyle/>
          <a:p>
            <a:pPr marL="0" indent="0">
              <a:buNone/>
            </a:pPr>
            <a:r>
              <a:rPr lang="en-US" sz="2400" noProof="0" dirty="0">
                <a:solidFill>
                  <a:srgbClr val="007FA3"/>
                </a:solidFill>
              </a:rPr>
              <a:t>Extra material</a:t>
            </a:r>
          </a:p>
        </p:txBody>
      </p:sp>
      <p:sp>
        <p:nvSpPr>
          <p:cNvPr id="4" name="Content Placeholder 3">
            <a:extLst>
              <a:ext uri="{FF2B5EF4-FFF2-40B4-BE49-F238E27FC236}">
                <a16:creationId xmlns:a16="http://schemas.microsoft.com/office/drawing/2014/main" id="{59F25BCB-E363-E017-3410-AB83A141CF92}"/>
              </a:ext>
            </a:extLst>
          </p:cNvPr>
          <p:cNvSpPr>
            <a:spLocks noGrp="1"/>
          </p:cNvSpPr>
          <p:nvPr>
            <p:ph sz="quarter" idx="14"/>
          </p:nvPr>
        </p:nvSpPr>
        <p:spPr>
          <a:xfrm>
            <a:off x="1981201" y="1547884"/>
            <a:ext cx="2477069" cy="405683"/>
          </a:xfrm>
        </p:spPr>
        <p:txBody>
          <a:bodyPr lIns="0" tIns="18000" rIns="0" bIns="18000" anchor="ctr" anchorCtr="0">
            <a:spAutoFit/>
          </a:bodyPr>
          <a:lstStyle/>
          <a:p>
            <a:pPr marL="457200" indent="-457200">
              <a:buFont typeface="+mj-lt"/>
              <a:buAutoNum type="arabicPeriod"/>
            </a:pPr>
            <a:r>
              <a:rPr lang="en-US" sz="2400" spc="-300" noProof="0" dirty="0">
                <a:solidFill>
                  <a:srgbClr val="191919"/>
                </a:solidFill>
              </a:rPr>
              <a:t>P </a:t>
            </a:r>
            <a:r>
              <a:rPr lang="en-US" sz="2400" noProof="0" dirty="0">
                <a:solidFill>
                  <a:srgbClr val="191919"/>
                </a:solidFill>
              </a:rPr>
              <a:t>D entry says:</a:t>
            </a:r>
            <a:endParaRPr lang="en-US" sz="2400" noProof="0" dirty="0"/>
          </a:p>
        </p:txBody>
      </p:sp>
      <p:graphicFrame>
        <p:nvGraphicFramePr>
          <p:cNvPr id="30" name="Object 29" descr="Colon S forward slash U equals equals U, Prot equals equals R O asterisk in parenthesis.">
            <a:extLst>
              <a:ext uri="{FF2B5EF4-FFF2-40B4-BE49-F238E27FC236}">
                <a16:creationId xmlns:a16="http://schemas.microsoft.com/office/drawing/2014/main" id="{C97052B2-D54F-CD94-5C3C-D4512CFC8326}"/>
              </a:ext>
            </a:extLst>
          </p:cNvPr>
          <p:cNvGraphicFramePr>
            <a:graphicFrameLocks noChangeAspect="1"/>
          </p:cNvGraphicFramePr>
          <p:nvPr>
            <p:extLst>
              <p:ext uri="{D42A27DB-BD31-4B8C-83A1-F6EECF244321}">
                <p14:modId xmlns:p14="http://schemas.microsoft.com/office/powerpoint/2010/main" val="4173139262"/>
              </p:ext>
            </p:extLst>
          </p:nvPr>
        </p:nvGraphicFramePr>
        <p:xfrm>
          <a:off x="4484124" y="1534014"/>
          <a:ext cx="3202874" cy="500421"/>
        </p:xfrm>
        <a:graphic>
          <a:graphicData uri="http://schemas.openxmlformats.org/presentationml/2006/ole">
            <mc:AlternateContent xmlns:mc="http://schemas.openxmlformats.org/markup-compatibility/2006">
              <mc:Choice xmlns:v="urn:schemas-microsoft-com:vml" Requires="v">
                <p:oleObj name="Equation" r:id="rId5" imgW="1625400" imgH="253800" progId="Equation.DSMT4">
                  <p:embed/>
                </p:oleObj>
              </mc:Choice>
              <mc:Fallback>
                <p:oleObj name="Equation" r:id="rId5" imgW="1625400" imgH="253800" progId="Equation.DSMT4">
                  <p:embed/>
                  <p:pic>
                    <p:nvPicPr>
                      <p:cNvPr id="30" name="Object 29" descr="A right headed arrow. ">
                        <a:extLst>
                          <a:ext uri="{FF2B5EF4-FFF2-40B4-BE49-F238E27FC236}">
                            <a16:creationId xmlns:a16="http://schemas.microsoft.com/office/drawing/2014/main" id="{C97052B2-D54F-CD94-5C3C-D4512CFC8326}"/>
                          </a:ext>
                        </a:extLst>
                      </p:cNvPr>
                      <p:cNvPicPr/>
                      <p:nvPr/>
                    </p:nvPicPr>
                    <p:blipFill>
                      <a:blip r:embed="rId6"/>
                      <a:stretch>
                        <a:fillRect/>
                      </a:stretch>
                    </p:blipFill>
                    <p:spPr>
                      <a:xfrm>
                        <a:off x="4484124" y="1534014"/>
                        <a:ext cx="3202874" cy="500421"/>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9D140870-986C-346D-17E3-430F7F116A37}"/>
              </a:ext>
            </a:extLst>
          </p:cNvPr>
          <p:cNvSpPr>
            <a:spLocks noGrp="1"/>
          </p:cNvSpPr>
          <p:nvPr>
            <p:ph sz="quarter" idx="15"/>
          </p:nvPr>
        </p:nvSpPr>
        <p:spPr>
          <a:xfrm>
            <a:off x="2437819" y="2108810"/>
            <a:ext cx="1989736" cy="405683"/>
          </a:xfrm>
        </p:spPr>
        <p:txBody>
          <a:bodyPr wrap="square" lIns="0" tIns="18000" rIns="0" bIns="18000" anchor="ctr" anchorCtr="0">
            <a:spAutoFit/>
          </a:bodyPr>
          <a:lstStyle/>
          <a:p>
            <a:pPr marL="101600" indent="-101600">
              <a:buNone/>
            </a:pPr>
            <a:r>
              <a:rPr lang="en-US" sz="2400" spc="-300" noProof="0" dirty="0">
                <a:solidFill>
                  <a:srgbClr val="191919"/>
                </a:solidFill>
              </a:rPr>
              <a:t>P </a:t>
            </a:r>
            <a:r>
              <a:rPr lang="en-US" sz="2400" noProof="0" dirty="0">
                <a:solidFill>
                  <a:srgbClr val="191919"/>
                </a:solidFill>
              </a:rPr>
              <a:t>T entry says:</a:t>
            </a:r>
            <a:endParaRPr lang="en-US" sz="2400" noProof="0" dirty="0"/>
          </a:p>
        </p:txBody>
      </p:sp>
      <p:graphicFrame>
        <p:nvGraphicFramePr>
          <p:cNvPr id="31" name="Object 30" descr="Colon S forward slash U equals equals U, Prot equals equals R forward slash W.">
            <a:extLst>
              <a:ext uri="{FF2B5EF4-FFF2-40B4-BE49-F238E27FC236}">
                <a16:creationId xmlns:a16="http://schemas.microsoft.com/office/drawing/2014/main" id="{D19C457A-19C7-FFA5-C13D-98921F7DFBCE}"/>
              </a:ext>
            </a:extLst>
          </p:cNvPr>
          <p:cNvGraphicFramePr>
            <a:graphicFrameLocks noChangeAspect="1"/>
          </p:cNvGraphicFramePr>
          <p:nvPr>
            <p:extLst>
              <p:ext uri="{D42A27DB-BD31-4B8C-83A1-F6EECF244321}">
                <p14:modId xmlns:p14="http://schemas.microsoft.com/office/powerpoint/2010/main" val="2055656933"/>
              </p:ext>
            </p:extLst>
          </p:nvPr>
        </p:nvGraphicFramePr>
        <p:xfrm>
          <a:off x="4487863" y="2089150"/>
          <a:ext cx="2851150" cy="425450"/>
        </p:xfrm>
        <a:graphic>
          <a:graphicData uri="http://schemas.openxmlformats.org/presentationml/2006/ole">
            <mc:AlternateContent xmlns:mc="http://schemas.openxmlformats.org/markup-compatibility/2006">
              <mc:Choice xmlns:v="urn:schemas-microsoft-com:vml" Requires="v">
                <p:oleObj name="Equation" r:id="rId7" imgW="1447560" imgH="215640" progId="Equation.DSMT4">
                  <p:embed/>
                </p:oleObj>
              </mc:Choice>
              <mc:Fallback>
                <p:oleObj name="Equation" r:id="rId7" imgW="1447560" imgH="215640" progId="Equation.DSMT4">
                  <p:embed/>
                  <p:pic>
                    <p:nvPicPr>
                      <p:cNvPr id="31" name="Object 30" descr="A right headed arrow. ">
                        <a:extLst>
                          <a:ext uri="{FF2B5EF4-FFF2-40B4-BE49-F238E27FC236}">
                            <a16:creationId xmlns:a16="http://schemas.microsoft.com/office/drawing/2014/main" id="{D19C457A-19C7-FFA5-C13D-98921F7DFBCE}"/>
                          </a:ext>
                        </a:extLst>
                      </p:cNvPr>
                      <p:cNvPicPr/>
                      <p:nvPr/>
                    </p:nvPicPr>
                    <p:blipFill>
                      <a:blip r:embed="rId8"/>
                      <a:stretch>
                        <a:fillRect/>
                      </a:stretch>
                    </p:blipFill>
                    <p:spPr>
                      <a:xfrm>
                        <a:off x="4487863" y="2089150"/>
                        <a:ext cx="2851150" cy="42545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3575E651-7574-ABD4-F3E1-7A37FB97021E}"/>
              </a:ext>
            </a:extLst>
          </p:cNvPr>
          <p:cNvSpPr>
            <a:spLocks noGrp="1"/>
          </p:cNvSpPr>
          <p:nvPr>
            <p:ph sz="quarter" idx="16"/>
          </p:nvPr>
        </p:nvSpPr>
        <p:spPr>
          <a:xfrm>
            <a:off x="1981200" y="2634022"/>
            <a:ext cx="2476500" cy="405683"/>
          </a:xfrm>
        </p:spPr>
        <p:txBody>
          <a:bodyPr lIns="0" tIns="18000" rIns="0" bIns="18000" anchor="ctr" anchorCtr="0">
            <a:spAutoFit/>
          </a:bodyPr>
          <a:lstStyle/>
          <a:p>
            <a:pPr marL="457200" indent="-457200">
              <a:buFont typeface="+mj-lt"/>
              <a:buAutoNum type="arabicPeriod" startAt="2"/>
            </a:pPr>
            <a:r>
              <a:rPr lang="en-US" sz="2400" spc="-300" noProof="0" dirty="0">
                <a:solidFill>
                  <a:srgbClr val="191919"/>
                </a:solidFill>
              </a:rPr>
              <a:t>P </a:t>
            </a:r>
            <a:r>
              <a:rPr lang="en-US" sz="2400" noProof="0" dirty="0">
                <a:solidFill>
                  <a:srgbClr val="191919"/>
                </a:solidFill>
              </a:rPr>
              <a:t>D entry says:</a:t>
            </a:r>
            <a:endParaRPr lang="en-US" sz="2400" noProof="0" dirty="0"/>
          </a:p>
        </p:txBody>
      </p:sp>
      <p:graphicFrame>
        <p:nvGraphicFramePr>
          <p:cNvPr id="32" name="Object 31" descr="colon S forward slash U equals equals U, Prot equals equals R W. ">
            <a:extLst>
              <a:ext uri="{FF2B5EF4-FFF2-40B4-BE49-F238E27FC236}">
                <a16:creationId xmlns:a16="http://schemas.microsoft.com/office/drawing/2014/main" id="{711FA27A-8522-DC8D-CBEF-C5DCD5AB4997}"/>
              </a:ext>
            </a:extLst>
          </p:cNvPr>
          <p:cNvGraphicFramePr>
            <a:graphicFrameLocks noChangeAspect="1"/>
          </p:cNvGraphicFramePr>
          <p:nvPr>
            <p:extLst>
              <p:ext uri="{D42A27DB-BD31-4B8C-83A1-F6EECF244321}">
                <p14:modId xmlns:p14="http://schemas.microsoft.com/office/powerpoint/2010/main" val="1837003066"/>
              </p:ext>
            </p:extLst>
          </p:nvPr>
        </p:nvGraphicFramePr>
        <p:xfrm>
          <a:off x="4484125" y="2641017"/>
          <a:ext cx="2751137" cy="425450"/>
        </p:xfrm>
        <a:graphic>
          <a:graphicData uri="http://schemas.openxmlformats.org/presentationml/2006/ole">
            <mc:AlternateContent xmlns:mc="http://schemas.openxmlformats.org/markup-compatibility/2006">
              <mc:Choice xmlns:v="urn:schemas-microsoft-com:vml" Requires="v">
                <p:oleObj name="Equation" r:id="rId9" imgW="1396800" imgH="215640" progId="Equation.DSMT4">
                  <p:embed/>
                </p:oleObj>
              </mc:Choice>
              <mc:Fallback>
                <p:oleObj name="Equation" r:id="rId9" imgW="1396800" imgH="215640" progId="Equation.DSMT4">
                  <p:embed/>
                  <p:pic>
                    <p:nvPicPr>
                      <p:cNvPr id="32" name="Object 31" descr="A right headed arrow. ">
                        <a:extLst>
                          <a:ext uri="{FF2B5EF4-FFF2-40B4-BE49-F238E27FC236}">
                            <a16:creationId xmlns:a16="http://schemas.microsoft.com/office/drawing/2014/main" id="{711FA27A-8522-DC8D-CBEF-C5DCD5AB4997}"/>
                          </a:ext>
                        </a:extLst>
                      </p:cNvPr>
                      <p:cNvPicPr/>
                      <p:nvPr/>
                    </p:nvPicPr>
                    <p:blipFill>
                      <a:blip r:embed="rId10"/>
                      <a:stretch>
                        <a:fillRect/>
                      </a:stretch>
                    </p:blipFill>
                    <p:spPr>
                      <a:xfrm>
                        <a:off x="4484125" y="2641017"/>
                        <a:ext cx="2751137" cy="42545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FBECF26C-42FA-5BFE-31F4-8EE389CE615B}"/>
              </a:ext>
            </a:extLst>
          </p:cNvPr>
          <p:cNvSpPr>
            <a:spLocks noGrp="1"/>
          </p:cNvSpPr>
          <p:nvPr>
            <p:ph sz="quarter" idx="17"/>
          </p:nvPr>
        </p:nvSpPr>
        <p:spPr>
          <a:xfrm>
            <a:off x="2434748" y="3202347"/>
            <a:ext cx="2022953" cy="405683"/>
          </a:xfrm>
        </p:spPr>
        <p:txBody>
          <a:bodyPr wrap="square" lIns="0" tIns="18000" rIns="0" bIns="18000" anchor="ctr" anchorCtr="0">
            <a:spAutoFit/>
          </a:bodyPr>
          <a:lstStyle/>
          <a:p>
            <a:pPr marL="0" indent="0">
              <a:buNone/>
            </a:pPr>
            <a:r>
              <a:rPr lang="en-US" sz="2400" spc="-300" noProof="0" dirty="0">
                <a:solidFill>
                  <a:srgbClr val="191919"/>
                </a:solidFill>
              </a:rPr>
              <a:t>P </a:t>
            </a:r>
            <a:r>
              <a:rPr lang="en-US" sz="2400" noProof="0" dirty="0">
                <a:solidFill>
                  <a:srgbClr val="191919"/>
                </a:solidFill>
              </a:rPr>
              <a:t>T entry says:</a:t>
            </a:r>
            <a:endParaRPr lang="en-US" sz="2400" noProof="0" dirty="0"/>
          </a:p>
        </p:txBody>
      </p:sp>
      <p:graphicFrame>
        <p:nvGraphicFramePr>
          <p:cNvPr id="33" name="Object 32" descr="Colon S forward slash U equals equals U, Prot equals equals R O">
            <a:extLst>
              <a:ext uri="{FF2B5EF4-FFF2-40B4-BE49-F238E27FC236}">
                <a16:creationId xmlns:a16="http://schemas.microsoft.com/office/drawing/2014/main" id="{451068B7-AC66-08C5-E967-8AE53F6D51C3}"/>
              </a:ext>
            </a:extLst>
          </p:cNvPr>
          <p:cNvGraphicFramePr>
            <a:graphicFrameLocks noChangeAspect="1"/>
          </p:cNvGraphicFramePr>
          <p:nvPr>
            <p:extLst>
              <p:ext uri="{D42A27DB-BD31-4B8C-83A1-F6EECF244321}">
                <p14:modId xmlns:p14="http://schemas.microsoft.com/office/powerpoint/2010/main" val="84898781"/>
              </p:ext>
            </p:extLst>
          </p:nvPr>
        </p:nvGraphicFramePr>
        <p:xfrm>
          <a:off x="4504412" y="3202346"/>
          <a:ext cx="2751137" cy="425450"/>
        </p:xfrm>
        <a:graphic>
          <a:graphicData uri="http://schemas.openxmlformats.org/presentationml/2006/ole">
            <mc:AlternateContent xmlns:mc="http://schemas.openxmlformats.org/markup-compatibility/2006">
              <mc:Choice xmlns:v="urn:schemas-microsoft-com:vml" Requires="v">
                <p:oleObj name="Equation" r:id="rId11" imgW="1396800" imgH="215640" progId="Equation.DSMT4">
                  <p:embed/>
                </p:oleObj>
              </mc:Choice>
              <mc:Fallback>
                <p:oleObj name="Equation" r:id="rId11" imgW="1396800" imgH="215640" progId="Equation.DSMT4">
                  <p:embed/>
                  <p:pic>
                    <p:nvPicPr>
                      <p:cNvPr id="33" name="Object 32" descr="A right headed arrow. ">
                        <a:extLst>
                          <a:ext uri="{FF2B5EF4-FFF2-40B4-BE49-F238E27FC236}">
                            <a16:creationId xmlns:a16="http://schemas.microsoft.com/office/drawing/2014/main" id="{451068B7-AC66-08C5-E967-8AE53F6D51C3}"/>
                          </a:ext>
                        </a:extLst>
                      </p:cNvPr>
                      <p:cNvPicPr/>
                      <p:nvPr/>
                    </p:nvPicPr>
                    <p:blipFill>
                      <a:blip r:embed="rId12"/>
                      <a:stretch>
                        <a:fillRect/>
                      </a:stretch>
                    </p:blipFill>
                    <p:spPr>
                      <a:xfrm>
                        <a:off x="4504412" y="3202346"/>
                        <a:ext cx="2751137" cy="42545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676FF45E-6482-EB83-AABA-66DEEB68B255}"/>
              </a:ext>
            </a:extLst>
          </p:cNvPr>
          <p:cNvSpPr>
            <a:spLocks noGrp="1"/>
          </p:cNvSpPr>
          <p:nvPr>
            <p:ph sz="quarter" idx="18"/>
          </p:nvPr>
        </p:nvSpPr>
        <p:spPr>
          <a:xfrm>
            <a:off x="1981200" y="3770672"/>
            <a:ext cx="2476500" cy="405683"/>
          </a:xfrm>
        </p:spPr>
        <p:txBody>
          <a:bodyPr lIns="0" tIns="18000" rIns="0" bIns="18000" anchor="ctr" anchorCtr="0">
            <a:spAutoFit/>
          </a:bodyPr>
          <a:lstStyle/>
          <a:p>
            <a:pPr marL="457200" indent="-457200">
              <a:buFont typeface="+mj-lt"/>
              <a:buAutoNum type="arabicPeriod" startAt="3"/>
            </a:pPr>
            <a:r>
              <a:rPr lang="en-US" sz="2400" spc="-300" noProof="0" dirty="0">
                <a:solidFill>
                  <a:srgbClr val="191919"/>
                </a:solidFill>
              </a:rPr>
              <a:t>P </a:t>
            </a:r>
            <a:r>
              <a:rPr lang="en-US" sz="2400" noProof="0" dirty="0">
                <a:solidFill>
                  <a:srgbClr val="191919"/>
                </a:solidFill>
              </a:rPr>
              <a:t>D entry says:</a:t>
            </a:r>
            <a:endParaRPr lang="en-US" sz="2400" noProof="0" dirty="0"/>
          </a:p>
        </p:txBody>
      </p:sp>
      <p:graphicFrame>
        <p:nvGraphicFramePr>
          <p:cNvPr id="34" name="Object 33" descr="S forward slash U equals equals S, ">
            <a:extLst>
              <a:ext uri="{FF2B5EF4-FFF2-40B4-BE49-F238E27FC236}">
                <a16:creationId xmlns:a16="http://schemas.microsoft.com/office/drawing/2014/main" id="{D0C74526-2CEC-27E6-BC5F-52C9F9A1055C}"/>
              </a:ext>
            </a:extLst>
          </p:cNvPr>
          <p:cNvGraphicFramePr>
            <a:graphicFrameLocks noChangeAspect="1"/>
          </p:cNvGraphicFramePr>
          <p:nvPr>
            <p:extLst>
              <p:ext uri="{D42A27DB-BD31-4B8C-83A1-F6EECF244321}">
                <p14:modId xmlns:p14="http://schemas.microsoft.com/office/powerpoint/2010/main" val="1673222107"/>
              </p:ext>
            </p:extLst>
          </p:nvPr>
        </p:nvGraphicFramePr>
        <p:xfrm>
          <a:off x="4484125" y="3802779"/>
          <a:ext cx="1125537" cy="425450"/>
        </p:xfrm>
        <a:graphic>
          <a:graphicData uri="http://schemas.openxmlformats.org/presentationml/2006/ole">
            <mc:AlternateContent xmlns:mc="http://schemas.openxmlformats.org/markup-compatibility/2006">
              <mc:Choice xmlns:v="urn:schemas-microsoft-com:vml" Requires="v">
                <p:oleObj name="Equation" r:id="rId13" imgW="571320" imgH="215640" progId="Equation.DSMT4">
                  <p:embed/>
                </p:oleObj>
              </mc:Choice>
              <mc:Fallback>
                <p:oleObj name="Equation" r:id="rId13" imgW="571320" imgH="215640" progId="Equation.DSMT4">
                  <p:embed/>
                  <p:pic>
                    <p:nvPicPr>
                      <p:cNvPr id="34" name="Object 33" descr="A right headed arrow. ">
                        <a:extLst>
                          <a:ext uri="{FF2B5EF4-FFF2-40B4-BE49-F238E27FC236}">
                            <a16:creationId xmlns:a16="http://schemas.microsoft.com/office/drawing/2014/main" id="{D0C74526-2CEC-27E6-BC5F-52C9F9A1055C}"/>
                          </a:ext>
                        </a:extLst>
                      </p:cNvPr>
                      <p:cNvPicPr/>
                      <p:nvPr/>
                    </p:nvPicPr>
                    <p:blipFill>
                      <a:blip r:embed="rId14"/>
                      <a:stretch>
                        <a:fillRect/>
                      </a:stretch>
                    </p:blipFill>
                    <p:spPr>
                      <a:xfrm>
                        <a:off x="4484125" y="3802779"/>
                        <a:ext cx="1125537" cy="42545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F3CB7F3E-DE07-40E7-AEE7-F06619EB1349}"/>
              </a:ext>
            </a:extLst>
          </p:cNvPr>
          <p:cNvSpPr>
            <a:spLocks noGrp="1"/>
          </p:cNvSpPr>
          <p:nvPr>
            <p:ph sz="quarter" idx="19"/>
          </p:nvPr>
        </p:nvSpPr>
        <p:spPr>
          <a:xfrm>
            <a:off x="2453798" y="4269147"/>
            <a:ext cx="2003903" cy="405683"/>
          </a:xfrm>
        </p:spPr>
        <p:txBody>
          <a:bodyPr wrap="square" lIns="0" tIns="18000" rIns="0" bIns="18000" anchor="ctr" anchorCtr="0">
            <a:spAutoFit/>
          </a:bodyPr>
          <a:lstStyle/>
          <a:p>
            <a:pPr marL="101600" indent="-101600">
              <a:buNone/>
            </a:pPr>
            <a:r>
              <a:rPr lang="en-US" sz="2400" spc="-300" noProof="0" dirty="0">
                <a:solidFill>
                  <a:srgbClr val="191919"/>
                </a:solidFill>
              </a:rPr>
              <a:t>P </a:t>
            </a:r>
            <a:r>
              <a:rPr lang="en-US" sz="2400" noProof="0" dirty="0">
                <a:solidFill>
                  <a:srgbClr val="191919"/>
                </a:solidFill>
              </a:rPr>
              <a:t>T entry says:</a:t>
            </a:r>
            <a:endParaRPr lang="en-US" sz="2400" noProof="0" dirty="0"/>
          </a:p>
        </p:txBody>
      </p:sp>
      <p:graphicFrame>
        <p:nvGraphicFramePr>
          <p:cNvPr id="35" name="Object 34" descr="S forward slash U equals equals S.">
            <a:extLst>
              <a:ext uri="{FF2B5EF4-FFF2-40B4-BE49-F238E27FC236}">
                <a16:creationId xmlns:a16="http://schemas.microsoft.com/office/drawing/2014/main" id="{31841E9D-3D0E-8478-9503-D3C807768C1D}"/>
              </a:ext>
            </a:extLst>
          </p:cNvPr>
          <p:cNvGraphicFramePr>
            <a:graphicFrameLocks noChangeAspect="1"/>
          </p:cNvGraphicFramePr>
          <p:nvPr>
            <p:extLst>
              <p:ext uri="{D42A27DB-BD31-4B8C-83A1-F6EECF244321}">
                <p14:modId xmlns:p14="http://schemas.microsoft.com/office/powerpoint/2010/main" val="2316429475"/>
              </p:ext>
            </p:extLst>
          </p:nvPr>
        </p:nvGraphicFramePr>
        <p:xfrm>
          <a:off x="4480386" y="4269146"/>
          <a:ext cx="1125537" cy="425450"/>
        </p:xfrm>
        <a:graphic>
          <a:graphicData uri="http://schemas.openxmlformats.org/presentationml/2006/ole">
            <mc:AlternateContent xmlns:mc="http://schemas.openxmlformats.org/markup-compatibility/2006">
              <mc:Choice xmlns:v="urn:schemas-microsoft-com:vml" Requires="v">
                <p:oleObj name="Equation" r:id="rId15" imgW="571320" imgH="215640" progId="Equation.DSMT4">
                  <p:embed/>
                </p:oleObj>
              </mc:Choice>
              <mc:Fallback>
                <p:oleObj name="Equation" r:id="rId15" imgW="571320" imgH="215640" progId="Equation.DSMT4">
                  <p:embed/>
                  <p:pic>
                    <p:nvPicPr>
                      <p:cNvPr id="35" name="Object 34" descr="A right headed arrow. ">
                        <a:extLst>
                          <a:ext uri="{FF2B5EF4-FFF2-40B4-BE49-F238E27FC236}">
                            <a16:creationId xmlns:a16="http://schemas.microsoft.com/office/drawing/2014/main" id="{31841E9D-3D0E-8478-9503-D3C807768C1D}"/>
                          </a:ext>
                        </a:extLst>
                      </p:cNvPr>
                      <p:cNvPicPr/>
                      <p:nvPr/>
                    </p:nvPicPr>
                    <p:blipFill>
                      <a:blip r:embed="rId16"/>
                      <a:stretch>
                        <a:fillRect/>
                      </a:stretch>
                    </p:blipFill>
                    <p:spPr>
                      <a:xfrm>
                        <a:off x="4480386" y="4269146"/>
                        <a:ext cx="1125537" cy="425450"/>
                      </a:xfrm>
                      <a:prstGeom prst="rect">
                        <a:avLst/>
                      </a:prstGeom>
                    </p:spPr>
                  </p:pic>
                </p:oleObj>
              </mc:Fallback>
            </mc:AlternateContent>
          </a:graphicData>
        </a:graphic>
      </p:graphicFrame>
      <p:sp>
        <p:nvSpPr>
          <p:cNvPr id="10" name="Content Placeholder 9">
            <a:extLst>
              <a:ext uri="{FF2B5EF4-FFF2-40B4-BE49-F238E27FC236}">
                <a16:creationId xmlns:a16="http://schemas.microsoft.com/office/drawing/2014/main" id="{891FB532-F0C7-25B3-9612-D4E746AE7C1B}"/>
              </a:ext>
            </a:extLst>
          </p:cNvPr>
          <p:cNvSpPr>
            <a:spLocks noGrp="1"/>
          </p:cNvSpPr>
          <p:nvPr>
            <p:ph sz="quarter" idx="20"/>
          </p:nvPr>
        </p:nvSpPr>
        <p:spPr>
          <a:xfrm>
            <a:off x="1981200" y="4862872"/>
            <a:ext cx="2476500" cy="405683"/>
          </a:xfrm>
        </p:spPr>
        <p:txBody>
          <a:bodyPr lIns="0" tIns="18000" rIns="0" bIns="18000" anchor="ctr" anchorCtr="0">
            <a:spAutoFit/>
          </a:bodyPr>
          <a:lstStyle/>
          <a:p>
            <a:pPr marL="457200" indent="-457200">
              <a:buFont typeface="+mj-lt"/>
              <a:buAutoNum type="arabicPeriod" startAt="4"/>
            </a:pPr>
            <a:r>
              <a:rPr lang="en-US" sz="2400" spc="-300" noProof="0" dirty="0">
                <a:solidFill>
                  <a:srgbClr val="191919"/>
                </a:solidFill>
              </a:rPr>
              <a:t>P </a:t>
            </a:r>
            <a:r>
              <a:rPr lang="en-US" sz="2400" noProof="0" dirty="0">
                <a:solidFill>
                  <a:srgbClr val="191919"/>
                </a:solidFill>
              </a:rPr>
              <a:t>D entry says:</a:t>
            </a:r>
            <a:endParaRPr lang="en-US" sz="2400" noProof="0" dirty="0"/>
          </a:p>
        </p:txBody>
      </p:sp>
      <p:graphicFrame>
        <p:nvGraphicFramePr>
          <p:cNvPr id="36" name="Object 35" descr="S forward slash U equals equals S.">
            <a:extLst>
              <a:ext uri="{FF2B5EF4-FFF2-40B4-BE49-F238E27FC236}">
                <a16:creationId xmlns:a16="http://schemas.microsoft.com/office/drawing/2014/main" id="{E99A0AEA-8651-6869-0CBE-A2A73EA53BB3}"/>
              </a:ext>
            </a:extLst>
          </p:cNvPr>
          <p:cNvGraphicFramePr>
            <a:graphicFrameLocks noChangeAspect="1"/>
          </p:cNvGraphicFramePr>
          <p:nvPr>
            <p:extLst>
              <p:ext uri="{D42A27DB-BD31-4B8C-83A1-F6EECF244321}">
                <p14:modId xmlns:p14="http://schemas.microsoft.com/office/powerpoint/2010/main" val="483559724"/>
              </p:ext>
            </p:extLst>
          </p:nvPr>
        </p:nvGraphicFramePr>
        <p:xfrm>
          <a:off x="4480385" y="4874988"/>
          <a:ext cx="1125537" cy="425450"/>
        </p:xfrm>
        <a:graphic>
          <a:graphicData uri="http://schemas.openxmlformats.org/presentationml/2006/ole">
            <mc:AlternateContent xmlns:mc="http://schemas.openxmlformats.org/markup-compatibility/2006">
              <mc:Choice xmlns:v="urn:schemas-microsoft-com:vml" Requires="v">
                <p:oleObj name="Equation" r:id="rId17" imgW="571320" imgH="215640" progId="Equation.DSMT4">
                  <p:embed/>
                </p:oleObj>
              </mc:Choice>
              <mc:Fallback>
                <p:oleObj name="Equation" r:id="rId17" imgW="571320" imgH="215640" progId="Equation.DSMT4">
                  <p:embed/>
                  <p:pic>
                    <p:nvPicPr>
                      <p:cNvPr id="36" name="Object 35" descr="A right headed arrow. ">
                        <a:extLst>
                          <a:ext uri="{FF2B5EF4-FFF2-40B4-BE49-F238E27FC236}">
                            <a16:creationId xmlns:a16="http://schemas.microsoft.com/office/drawing/2014/main" id="{E99A0AEA-8651-6869-0CBE-A2A73EA53BB3}"/>
                          </a:ext>
                        </a:extLst>
                      </p:cNvPr>
                      <p:cNvPicPr/>
                      <p:nvPr/>
                    </p:nvPicPr>
                    <p:blipFill>
                      <a:blip r:embed="rId18"/>
                      <a:stretch>
                        <a:fillRect/>
                      </a:stretch>
                    </p:blipFill>
                    <p:spPr>
                      <a:xfrm>
                        <a:off x="4480385" y="4874988"/>
                        <a:ext cx="1125537" cy="425450"/>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A7157500-4673-372A-46A7-CC812CDDF009}"/>
              </a:ext>
            </a:extLst>
          </p:cNvPr>
          <p:cNvSpPr>
            <a:spLocks noGrp="1"/>
          </p:cNvSpPr>
          <p:nvPr>
            <p:ph sz="quarter" idx="21"/>
          </p:nvPr>
        </p:nvSpPr>
        <p:spPr>
          <a:xfrm>
            <a:off x="2453797" y="5335947"/>
            <a:ext cx="1973758" cy="405683"/>
          </a:xfrm>
        </p:spPr>
        <p:txBody>
          <a:bodyPr wrap="square" lIns="0" tIns="18000" rIns="0" bIns="18000" anchor="ctr" anchorCtr="0">
            <a:spAutoFit/>
          </a:bodyPr>
          <a:lstStyle/>
          <a:p>
            <a:pPr marL="101600" indent="-101600">
              <a:buNone/>
            </a:pPr>
            <a:r>
              <a:rPr lang="en-US" sz="2400" spc="-300" noProof="0" dirty="0">
                <a:solidFill>
                  <a:srgbClr val="191919"/>
                </a:solidFill>
              </a:rPr>
              <a:t>P </a:t>
            </a:r>
            <a:r>
              <a:rPr lang="en-US" sz="2400" noProof="0" dirty="0">
                <a:solidFill>
                  <a:srgbClr val="191919"/>
                </a:solidFill>
              </a:rPr>
              <a:t>T entry says:</a:t>
            </a:r>
            <a:endParaRPr lang="en-US" sz="2400" noProof="0" dirty="0"/>
          </a:p>
        </p:txBody>
      </p:sp>
      <p:graphicFrame>
        <p:nvGraphicFramePr>
          <p:cNvPr id="37" name="Object 36" descr="S forward slash U equals equals U.">
            <a:extLst>
              <a:ext uri="{FF2B5EF4-FFF2-40B4-BE49-F238E27FC236}">
                <a16:creationId xmlns:a16="http://schemas.microsoft.com/office/drawing/2014/main" id="{A43B4E91-65A5-980E-4E63-B1DF49BF44B4}"/>
              </a:ext>
            </a:extLst>
          </p:cNvPr>
          <p:cNvGraphicFramePr>
            <a:graphicFrameLocks noChangeAspect="1"/>
          </p:cNvGraphicFramePr>
          <p:nvPr>
            <p:extLst>
              <p:ext uri="{D42A27DB-BD31-4B8C-83A1-F6EECF244321}">
                <p14:modId xmlns:p14="http://schemas.microsoft.com/office/powerpoint/2010/main" val="4011613983"/>
              </p:ext>
            </p:extLst>
          </p:nvPr>
        </p:nvGraphicFramePr>
        <p:xfrm>
          <a:off x="4480384" y="5335946"/>
          <a:ext cx="1125537" cy="425450"/>
        </p:xfrm>
        <a:graphic>
          <a:graphicData uri="http://schemas.openxmlformats.org/presentationml/2006/ole">
            <mc:AlternateContent xmlns:mc="http://schemas.openxmlformats.org/markup-compatibility/2006">
              <mc:Choice xmlns:v="urn:schemas-microsoft-com:vml" Requires="v">
                <p:oleObj name="Equation" r:id="rId19" imgW="571320" imgH="215640" progId="Equation.DSMT4">
                  <p:embed/>
                </p:oleObj>
              </mc:Choice>
              <mc:Fallback>
                <p:oleObj name="Equation" r:id="rId19" imgW="571320" imgH="215640" progId="Equation.DSMT4">
                  <p:embed/>
                  <p:pic>
                    <p:nvPicPr>
                      <p:cNvPr id="37" name="Object 36" descr="A right headed arrow. ">
                        <a:extLst>
                          <a:ext uri="{FF2B5EF4-FFF2-40B4-BE49-F238E27FC236}">
                            <a16:creationId xmlns:a16="http://schemas.microsoft.com/office/drawing/2014/main" id="{A43B4E91-65A5-980E-4E63-B1DF49BF44B4}"/>
                          </a:ext>
                        </a:extLst>
                      </p:cNvPr>
                      <p:cNvPicPr/>
                      <p:nvPr/>
                    </p:nvPicPr>
                    <p:blipFill>
                      <a:blip r:embed="rId20"/>
                      <a:stretch>
                        <a:fillRect/>
                      </a:stretch>
                    </p:blipFill>
                    <p:spPr>
                      <a:xfrm>
                        <a:off x="4480384" y="5335946"/>
                        <a:ext cx="1125537" cy="425450"/>
                      </a:xfrm>
                      <a:prstGeom prst="rect">
                        <a:avLst/>
                      </a:prstGeom>
                    </p:spPr>
                  </p:pic>
                </p:oleObj>
              </mc:Fallback>
            </mc:AlternateContent>
          </a:graphicData>
        </a:graphic>
      </p:graphicFrame>
      <p:graphicFrame>
        <p:nvGraphicFramePr>
          <p:cNvPr id="38" name="Object 37" descr="asterisk S forward slash U">
            <a:extLst>
              <a:ext uri="{FF2B5EF4-FFF2-40B4-BE49-F238E27FC236}">
                <a16:creationId xmlns:a16="http://schemas.microsoft.com/office/drawing/2014/main" id="{BD15F366-9680-C95A-D938-C90B8B0D7D13}"/>
              </a:ext>
            </a:extLst>
          </p:cNvPr>
          <p:cNvGraphicFramePr>
            <a:graphicFrameLocks noChangeAspect="1"/>
          </p:cNvGraphicFramePr>
          <p:nvPr>
            <p:extLst>
              <p:ext uri="{D42A27DB-BD31-4B8C-83A1-F6EECF244321}">
                <p14:modId xmlns:p14="http://schemas.microsoft.com/office/powerpoint/2010/main" val="4054852533"/>
              </p:ext>
            </p:extLst>
          </p:nvPr>
        </p:nvGraphicFramePr>
        <p:xfrm>
          <a:off x="545759" y="5978614"/>
          <a:ext cx="592823" cy="373828"/>
        </p:xfrm>
        <a:graphic>
          <a:graphicData uri="http://schemas.openxmlformats.org/presentationml/2006/ole">
            <mc:AlternateContent xmlns:mc="http://schemas.openxmlformats.org/markup-compatibility/2006">
              <mc:Choice xmlns:v="urn:schemas-microsoft-com:vml" Requires="v">
                <p:oleObj name="Equation" r:id="rId21" imgW="342720" imgH="215640" progId="Equation.DSMT4">
                  <p:embed/>
                </p:oleObj>
              </mc:Choice>
              <mc:Fallback>
                <p:oleObj name="Equation" r:id="rId21" imgW="342720" imgH="215640" progId="Equation.DSMT4">
                  <p:embed/>
                  <p:pic>
                    <p:nvPicPr>
                      <p:cNvPr id="38" name="Object 37" descr="A right headed arrow. ">
                        <a:extLst>
                          <a:ext uri="{FF2B5EF4-FFF2-40B4-BE49-F238E27FC236}">
                            <a16:creationId xmlns:a16="http://schemas.microsoft.com/office/drawing/2014/main" id="{BD15F366-9680-C95A-D938-C90B8B0D7D13}"/>
                          </a:ext>
                        </a:extLst>
                      </p:cNvPr>
                      <p:cNvPicPr/>
                      <p:nvPr/>
                    </p:nvPicPr>
                    <p:blipFill>
                      <a:blip r:embed="rId22"/>
                      <a:stretch>
                        <a:fillRect/>
                      </a:stretch>
                    </p:blipFill>
                    <p:spPr>
                      <a:xfrm>
                        <a:off x="545759" y="5978614"/>
                        <a:ext cx="592823" cy="373828"/>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0FD45488-B63D-C5AE-C5DF-11E6C880C727}"/>
              </a:ext>
            </a:extLst>
          </p:cNvPr>
          <p:cNvSpPr>
            <a:spLocks noGrp="1"/>
          </p:cNvSpPr>
          <p:nvPr>
            <p:ph sz="quarter" idx="22"/>
          </p:nvPr>
        </p:nvSpPr>
        <p:spPr>
          <a:xfrm>
            <a:off x="1263649" y="5938303"/>
            <a:ext cx="10448926" cy="405683"/>
          </a:xfrm>
        </p:spPr>
        <p:txBody>
          <a:bodyPr wrap="square" lIns="0" tIns="18000" rIns="0" bIns="18000" anchor="ctr" anchorCtr="0">
            <a:spAutoFit/>
          </a:bodyPr>
          <a:lstStyle/>
          <a:p>
            <a:pPr marL="101600" indent="-101600">
              <a:buNone/>
            </a:pPr>
            <a:r>
              <a:rPr lang="en-US" sz="2400" noProof="0" dirty="0">
                <a:solidFill>
                  <a:srgbClr val="191919"/>
                </a:solidFill>
              </a:rPr>
              <a:t>simply means supervisor flag (which can be </a:t>
            </a:r>
            <a:r>
              <a:rPr lang="en-US" sz="2400" b="1" noProof="0" dirty="0">
                <a:solidFill>
                  <a:srgbClr val="191919"/>
                </a:solidFill>
              </a:rPr>
              <a:t>S</a:t>
            </a:r>
            <a:r>
              <a:rPr lang="en-US" sz="2400" noProof="0" dirty="0">
                <a:solidFill>
                  <a:srgbClr val="191919"/>
                </a:solidFill>
              </a:rPr>
              <a:t>upervisor or </a:t>
            </a:r>
            <a:r>
              <a:rPr lang="en-US" sz="2400" b="1" noProof="0" dirty="0">
                <a:solidFill>
                  <a:srgbClr val="191919"/>
                </a:solidFill>
              </a:rPr>
              <a:t>U</a:t>
            </a:r>
            <a:r>
              <a:rPr lang="en-US" sz="2400" noProof="0" dirty="0">
                <a:solidFill>
                  <a:srgbClr val="191919"/>
                </a:solidFill>
              </a:rPr>
              <a:t>ser)</a:t>
            </a:r>
            <a:endParaRPr lang="en-US" sz="2400" noProof="0" dirty="0"/>
          </a:p>
        </p:txBody>
      </p:sp>
    </p:spTree>
    <p:extLst>
      <p:ext uri="{BB962C8B-B14F-4D97-AF65-F5344CB8AC3E}">
        <p14:creationId xmlns:p14="http://schemas.microsoft.com/office/powerpoint/2010/main" val="3399369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16B9-5633-DD8A-E141-834A27A11100}"/>
              </a:ext>
            </a:extLst>
          </p:cNvPr>
          <p:cNvSpPr>
            <a:spLocks noGrp="1"/>
          </p:cNvSpPr>
          <p:nvPr>
            <p:ph type="title"/>
          </p:nvPr>
        </p:nvSpPr>
        <p:spPr>
          <a:xfrm>
            <a:off x="561075" y="307267"/>
            <a:ext cx="11151499" cy="559572"/>
          </a:xfrm>
        </p:spPr>
        <p:txBody>
          <a:bodyPr wrap="square" lIns="0" tIns="18000" rIns="0" bIns="18000" anchor="ctr" anchorCtr="0">
            <a:spAutoFit/>
          </a:bodyPr>
          <a:lstStyle/>
          <a:p>
            <a:r>
              <a:rPr lang="en-US" sz="3400" noProof="0" dirty="0"/>
              <a:t>Combining Protection of Both Levels of Page Tables</a:t>
            </a:r>
          </a:p>
        </p:txBody>
      </p:sp>
      <p:sp>
        <p:nvSpPr>
          <p:cNvPr id="3" name="Content Placeholder 2">
            <a:extLst>
              <a:ext uri="{FF2B5EF4-FFF2-40B4-BE49-F238E27FC236}">
                <a16:creationId xmlns:a16="http://schemas.microsoft.com/office/drawing/2014/main" id="{60EA4E90-96C7-B1C0-0B22-9BC95EFBC837}"/>
              </a:ext>
            </a:extLst>
          </p:cNvPr>
          <p:cNvSpPr>
            <a:spLocks noGrp="1"/>
          </p:cNvSpPr>
          <p:nvPr>
            <p:ph sz="quarter" idx="13"/>
          </p:nvPr>
        </p:nvSpPr>
        <p:spPr>
          <a:xfrm>
            <a:off x="561077" y="995143"/>
            <a:ext cx="2279395"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sp>
        <p:nvSpPr>
          <p:cNvPr id="6" name="Content Placeholder 5">
            <a:extLst>
              <a:ext uri="{FF2B5EF4-FFF2-40B4-BE49-F238E27FC236}">
                <a16:creationId xmlns:a16="http://schemas.microsoft.com/office/drawing/2014/main" id="{3575E651-7574-ABD4-F3E1-7A37FB97021E}"/>
              </a:ext>
            </a:extLst>
          </p:cNvPr>
          <p:cNvSpPr>
            <a:spLocks noGrp="1"/>
          </p:cNvSpPr>
          <p:nvPr>
            <p:ph sz="quarter" idx="16"/>
          </p:nvPr>
        </p:nvSpPr>
        <p:spPr>
          <a:xfrm>
            <a:off x="562072" y="1563433"/>
            <a:ext cx="1822765" cy="467239"/>
          </a:xfrm>
        </p:spPr>
        <p:txBody>
          <a:bodyPr wrap="square" lIns="0" tIns="18000" rIns="0" bIns="18000" anchor="ctr" anchorCtr="0">
            <a:spAutoFit/>
          </a:bodyPr>
          <a:lstStyle/>
          <a:p>
            <a:pPr marL="0" indent="0">
              <a:buNone/>
            </a:pPr>
            <a:r>
              <a:rPr lang="en-US" sz="2800" noProof="0" dirty="0">
                <a:solidFill>
                  <a:schemeClr val="tx1"/>
                </a:solidFill>
                <a:highlight>
                  <a:srgbClr val="FFFFFF"/>
                </a:highlight>
              </a:rPr>
              <a:t>From the</a:t>
            </a:r>
            <a:endParaRPr lang="en-US" sz="2800" noProof="0" dirty="0">
              <a:solidFill>
                <a:schemeClr val="tx1"/>
              </a:solidFill>
            </a:endParaRPr>
          </a:p>
        </p:txBody>
      </p:sp>
      <p:sp>
        <p:nvSpPr>
          <p:cNvPr id="7" name="Content Placeholder 6">
            <a:extLst>
              <a:ext uri="{FF2B5EF4-FFF2-40B4-BE49-F238E27FC236}">
                <a16:creationId xmlns:a16="http://schemas.microsoft.com/office/drawing/2014/main" id="{FBECF26C-42FA-5BFE-31F4-8EE389CE615B}"/>
              </a:ext>
            </a:extLst>
          </p:cNvPr>
          <p:cNvSpPr>
            <a:spLocks noGrp="1"/>
          </p:cNvSpPr>
          <p:nvPr>
            <p:ph sz="quarter" idx="17"/>
          </p:nvPr>
        </p:nvSpPr>
        <p:spPr>
          <a:xfrm>
            <a:off x="557482" y="2357948"/>
            <a:ext cx="11144682" cy="898126"/>
          </a:xfrm>
        </p:spPr>
        <p:txBody>
          <a:bodyPr wrap="square" lIns="0" tIns="18000" rIns="0" bIns="18000" anchor="ctr" anchorCtr="0">
            <a:spAutoFit/>
          </a:bodyPr>
          <a:lstStyle/>
          <a:p>
            <a:pPr marL="0" indent="0">
              <a:buNone/>
            </a:pPr>
            <a:r>
              <a:rPr lang="en-US" sz="2800" u="sng" noProof="0" dirty="0">
                <a:solidFill>
                  <a:srgbClr val="227A78"/>
                </a:solidFill>
                <a:highlight>
                  <a:srgbClr val="FFFFFF"/>
                </a:highlight>
                <a:hlinkClick r:id="rId3" action="ppaction://hlinkpres?slideindex=1&amp;slidetitle=" tooltip="Intel® 64 and IA-32 Architectures Software Developer’s Manual Volume 3A:"/>
              </a:rPr>
              <a:t>Intel® 64 and </a:t>
            </a:r>
            <a:r>
              <a:rPr lang="en-US" sz="2800" u="sng" spc="-300" noProof="0" dirty="0">
                <a:solidFill>
                  <a:srgbClr val="227A78"/>
                </a:solidFill>
                <a:highlight>
                  <a:srgbClr val="FFFFFF"/>
                </a:highlight>
                <a:hlinkClick r:id="rId3" action="ppaction://hlinkpres?slideindex=1&amp;slidetitle=" tooltip="Intel® 64 and IA-32 Architectures Software Developer’s Manual Volume 3A:"/>
              </a:rPr>
              <a:t>I </a:t>
            </a:r>
            <a:r>
              <a:rPr lang="en-US" sz="2800" u="sng" noProof="0" dirty="0">
                <a:solidFill>
                  <a:srgbClr val="227A78"/>
                </a:solidFill>
                <a:highlight>
                  <a:srgbClr val="FFFFFF"/>
                </a:highlight>
                <a:hlinkClick r:id="rId3" action="ppaction://hlinkpres?slideindex=1&amp;slidetitle=" tooltip="Intel® 64 and IA-32 Architectures Software Developer’s Manual Volume 3A:"/>
              </a:rPr>
              <a:t>A-32 Architectures Software Developer’s Manual Volume 3A</a:t>
            </a:r>
            <a:r>
              <a:rPr lang="en-US" sz="2800" noProof="0" dirty="0">
                <a:solidFill>
                  <a:srgbClr val="525960"/>
                </a:solidFill>
                <a:highlight>
                  <a:srgbClr val="FFFFFF"/>
                </a:highlight>
                <a:hlinkClick r:id="rId3" action="ppaction://hlinkpres?slideindex=1&amp;slidetitle=" tooltip="Intel® 64 and IA-32 Architectures Software Developer’s Manual Volume 3A:"/>
              </a:rPr>
              <a:t>:</a:t>
            </a:r>
            <a:endParaRPr lang="en-US" sz="2800" noProof="0" dirty="0"/>
          </a:p>
        </p:txBody>
      </p:sp>
      <p:sp>
        <p:nvSpPr>
          <p:cNvPr id="8" name="Content Placeholder 7">
            <a:extLst>
              <a:ext uri="{FF2B5EF4-FFF2-40B4-BE49-F238E27FC236}">
                <a16:creationId xmlns:a16="http://schemas.microsoft.com/office/drawing/2014/main" id="{676FF45E-6482-EB83-AABA-66DEEB68B255}"/>
              </a:ext>
            </a:extLst>
          </p:cNvPr>
          <p:cNvSpPr>
            <a:spLocks noGrp="1"/>
          </p:cNvSpPr>
          <p:nvPr>
            <p:ph sz="quarter" idx="18"/>
          </p:nvPr>
        </p:nvSpPr>
        <p:spPr>
          <a:xfrm>
            <a:off x="552449" y="3510534"/>
            <a:ext cx="11151499" cy="2621675"/>
          </a:xfrm>
        </p:spPr>
        <p:txBody>
          <a:bodyPr wrap="square" lIns="0" tIns="18000" rIns="0" bIns="18000" anchor="ctr" anchorCtr="0">
            <a:spAutoFit/>
          </a:bodyPr>
          <a:lstStyle/>
          <a:p>
            <a:pPr marL="486918" lvl="1" indent="0">
              <a:buNone/>
            </a:pPr>
            <a:r>
              <a:rPr lang="en-US" sz="2800" i="1" noProof="0" dirty="0">
                <a:solidFill>
                  <a:srgbClr val="191919"/>
                </a:solidFill>
              </a:rPr>
              <a:t>For any one page, the protection attributes of its page-directory entry (first-level page table) may differ from those of its page-table entry (second-level page table). The processor checks the protection for a page in both its page-directory and the page-table entries. Table 4-3 shows the protection provided by the possible combinations of protection attributes when the </a:t>
            </a:r>
            <a:r>
              <a:rPr lang="en-US" sz="2800" i="1" spc="-300" noProof="0" dirty="0">
                <a:solidFill>
                  <a:srgbClr val="191919"/>
                </a:solidFill>
              </a:rPr>
              <a:t>W </a:t>
            </a:r>
            <a:r>
              <a:rPr lang="en-US" sz="2800" i="1" noProof="0" dirty="0">
                <a:solidFill>
                  <a:srgbClr val="191919"/>
                </a:solidFill>
              </a:rPr>
              <a:t>P flag is clear.</a:t>
            </a:r>
            <a:endParaRPr lang="en-US" sz="2800" i="1" noProof="0" dirty="0"/>
          </a:p>
        </p:txBody>
      </p:sp>
    </p:spTree>
    <p:extLst>
      <p:ext uri="{BB962C8B-B14F-4D97-AF65-F5344CB8AC3E}">
        <p14:creationId xmlns:p14="http://schemas.microsoft.com/office/powerpoint/2010/main" val="3147139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16B9-5633-DD8A-E141-834A27A11100}"/>
              </a:ext>
            </a:extLst>
          </p:cNvPr>
          <p:cNvSpPr>
            <a:spLocks noGrp="1"/>
          </p:cNvSpPr>
          <p:nvPr>
            <p:ph type="title"/>
          </p:nvPr>
        </p:nvSpPr>
        <p:spPr>
          <a:xfrm>
            <a:off x="561975" y="298641"/>
            <a:ext cx="11150600" cy="559572"/>
          </a:xfrm>
        </p:spPr>
        <p:txBody>
          <a:bodyPr wrap="square" lIns="0" tIns="18000" rIns="0" bIns="18000" anchor="ctr" anchorCtr="0">
            <a:spAutoFit/>
          </a:bodyPr>
          <a:lstStyle/>
          <a:p>
            <a:r>
              <a:rPr lang="en-US" sz="3400" noProof="0" dirty="0"/>
              <a:t>Perhaps surprising?</a:t>
            </a:r>
          </a:p>
        </p:txBody>
      </p:sp>
      <p:sp>
        <p:nvSpPr>
          <p:cNvPr id="3" name="Content Placeholder 2">
            <a:extLst>
              <a:ext uri="{FF2B5EF4-FFF2-40B4-BE49-F238E27FC236}">
                <a16:creationId xmlns:a16="http://schemas.microsoft.com/office/drawing/2014/main" id="{60EA4E90-96C7-B1C0-0B22-9BC95EFBC837}"/>
              </a:ext>
            </a:extLst>
          </p:cNvPr>
          <p:cNvSpPr>
            <a:spLocks noGrp="1"/>
          </p:cNvSpPr>
          <p:nvPr>
            <p:ph sz="quarter" idx="13"/>
          </p:nvPr>
        </p:nvSpPr>
        <p:spPr>
          <a:xfrm>
            <a:off x="561976" y="988852"/>
            <a:ext cx="2343149"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sp>
        <p:nvSpPr>
          <p:cNvPr id="6" name="Content Placeholder 5">
            <a:extLst>
              <a:ext uri="{FF2B5EF4-FFF2-40B4-BE49-F238E27FC236}">
                <a16:creationId xmlns:a16="http://schemas.microsoft.com/office/drawing/2014/main" id="{3575E651-7574-ABD4-F3E1-7A37FB97021E}"/>
              </a:ext>
            </a:extLst>
          </p:cNvPr>
          <p:cNvSpPr>
            <a:spLocks noGrp="1"/>
          </p:cNvSpPr>
          <p:nvPr>
            <p:ph sz="quarter" idx="16"/>
          </p:nvPr>
        </p:nvSpPr>
        <p:spPr>
          <a:xfrm>
            <a:off x="567005" y="1700178"/>
            <a:ext cx="11145570" cy="1482901"/>
          </a:xfrm>
        </p:spPr>
        <p:txBody>
          <a:bodyPr wrap="square" lIns="0" tIns="18000" rIns="0" bIns="18000" anchor="ctr" anchorCtr="0">
            <a:spAutoFit/>
          </a:bodyPr>
          <a:lstStyle/>
          <a:p>
            <a:pPr marL="0" indent="0">
              <a:spcBef>
                <a:spcPts val="600"/>
              </a:spcBef>
              <a:buNone/>
            </a:pPr>
            <a:r>
              <a:rPr lang="en-US" sz="2800" noProof="0" dirty="0">
                <a:solidFill>
                  <a:schemeClr val="tx1"/>
                </a:solidFill>
                <a:highlight>
                  <a:srgbClr val="FFFFFF"/>
                </a:highlight>
              </a:rPr>
              <a:t>Note: </a:t>
            </a:r>
            <a:r>
              <a:rPr lang="en-US" sz="2800" spc="-350" noProof="0" dirty="0">
                <a:solidFill>
                  <a:schemeClr val="tx1"/>
                </a:solidFill>
                <a:highlight>
                  <a:srgbClr val="FFFFFF"/>
                </a:highlight>
              </a:rPr>
              <a:t>C </a:t>
            </a:r>
            <a:r>
              <a:rPr lang="en-US" sz="2800" noProof="0" dirty="0">
                <a:solidFill>
                  <a:schemeClr val="tx1"/>
                </a:solidFill>
                <a:highlight>
                  <a:srgbClr val="FFFFFF"/>
                </a:highlight>
              </a:rPr>
              <a:t>R0 is a special control register in x86</a:t>
            </a:r>
          </a:p>
          <a:p>
            <a:pPr marL="342900" indent="-342900">
              <a:spcBef>
                <a:spcPts val="600"/>
              </a:spcBef>
            </a:pPr>
            <a:r>
              <a:rPr lang="en-US" sz="2800" noProof="0" dirty="0">
                <a:solidFill>
                  <a:schemeClr val="tx1"/>
                </a:solidFill>
                <a:highlight>
                  <a:srgbClr val="FFFFFF"/>
                </a:highlight>
              </a:rPr>
              <a:t>In principle: protection = strictest subset </a:t>
            </a:r>
          </a:p>
          <a:p>
            <a:pPr marL="342900" indent="-342900">
              <a:spcBef>
                <a:spcPts val="600"/>
              </a:spcBef>
            </a:pPr>
            <a:r>
              <a:rPr lang="en-US" sz="2800" noProof="0" dirty="0">
                <a:solidFill>
                  <a:schemeClr val="tx1"/>
                </a:solidFill>
                <a:highlight>
                  <a:srgbClr val="FFFFFF"/>
                </a:highlight>
              </a:rPr>
              <a:t>However, if </a:t>
            </a:r>
            <a:r>
              <a:rPr lang="en-US" sz="2800" spc="-350" noProof="0" dirty="0">
                <a:solidFill>
                  <a:schemeClr val="tx1"/>
                </a:solidFill>
                <a:highlight>
                  <a:srgbClr val="FFFFFF"/>
                </a:highlight>
              </a:rPr>
              <a:t>C </a:t>
            </a:r>
            <a:r>
              <a:rPr lang="en-US" sz="2800" noProof="0" dirty="0">
                <a:solidFill>
                  <a:schemeClr val="tx1"/>
                </a:solidFill>
                <a:highlight>
                  <a:srgbClr val="FFFFFF"/>
                </a:highlight>
              </a:rPr>
              <a:t>R0.</a:t>
            </a:r>
            <a:r>
              <a:rPr lang="en-US" sz="2800" spc="-350" noProof="0" dirty="0">
                <a:solidFill>
                  <a:schemeClr val="tx1"/>
                </a:solidFill>
                <a:highlight>
                  <a:srgbClr val="FFFFFF"/>
                </a:highlight>
              </a:rPr>
              <a:t>W </a:t>
            </a:r>
            <a:r>
              <a:rPr lang="en-US" sz="2800" noProof="0" dirty="0">
                <a:solidFill>
                  <a:schemeClr val="tx1"/>
                </a:solidFill>
                <a:highlight>
                  <a:srgbClr val="FFFFFF"/>
                </a:highlight>
              </a:rPr>
              <a:t>P=0, supervisor always has </a:t>
            </a:r>
            <a:r>
              <a:rPr lang="en-US" sz="2800" spc="-350" noProof="0" dirty="0">
                <a:solidFill>
                  <a:schemeClr val="tx1"/>
                </a:solidFill>
                <a:highlight>
                  <a:srgbClr val="FFFFFF"/>
                </a:highlight>
              </a:rPr>
              <a:t>R </a:t>
            </a:r>
            <a:r>
              <a:rPr lang="en-US" sz="2800" noProof="0" dirty="0">
                <a:solidFill>
                  <a:schemeClr val="tx1"/>
                </a:solidFill>
                <a:highlight>
                  <a:srgbClr val="FFFFFF"/>
                </a:highlight>
              </a:rPr>
              <a:t>W access</a:t>
            </a:r>
          </a:p>
        </p:txBody>
      </p:sp>
    </p:spTree>
    <p:extLst>
      <p:ext uri="{BB962C8B-B14F-4D97-AF65-F5344CB8AC3E}">
        <p14:creationId xmlns:p14="http://schemas.microsoft.com/office/powerpoint/2010/main" val="3490738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16B9-5633-DD8A-E141-834A27A11100}"/>
              </a:ext>
            </a:extLst>
          </p:cNvPr>
          <p:cNvSpPr>
            <a:spLocks noGrp="1"/>
          </p:cNvSpPr>
          <p:nvPr>
            <p:ph type="title"/>
          </p:nvPr>
        </p:nvSpPr>
        <p:spPr>
          <a:xfrm>
            <a:off x="561075" y="307267"/>
            <a:ext cx="11151499" cy="559572"/>
          </a:xfrm>
        </p:spPr>
        <p:txBody>
          <a:bodyPr wrap="square" lIns="0" tIns="18000" rIns="0" bIns="18000" anchor="ctr" anchorCtr="0">
            <a:spAutoFit/>
          </a:bodyPr>
          <a:lstStyle/>
          <a:p>
            <a:r>
              <a:rPr lang="en-US" sz="3400" noProof="0" dirty="0"/>
              <a:t>Four-Level Page Tables: Lots of Memory Accesses!</a:t>
            </a:r>
          </a:p>
        </p:txBody>
      </p:sp>
      <p:pic>
        <p:nvPicPr>
          <p:cNvPr id="9" name="Picture 8" descr="An illustration of four-level page tables.&#10;long description is available in notes, press F6">
            <a:extLst>
              <a:ext uri="{FF2B5EF4-FFF2-40B4-BE49-F238E27FC236}">
                <a16:creationId xmlns:a16="http://schemas.microsoft.com/office/drawing/2014/main" id="{57263E1D-AE6D-7450-922C-20005F34F067}"/>
              </a:ext>
            </a:extLst>
          </p:cNvPr>
          <p:cNvPicPr>
            <a:picLocks noChangeAspect="1"/>
          </p:cNvPicPr>
          <p:nvPr/>
        </p:nvPicPr>
        <p:blipFill>
          <a:blip r:embed="rId3"/>
          <a:stretch>
            <a:fillRect/>
          </a:stretch>
        </p:blipFill>
        <p:spPr>
          <a:xfrm>
            <a:off x="2163063" y="1266452"/>
            <a:ext cx="7865876" cy="4039715"/>
          </a:xfrm>
          <a:prstGeom prst="rect">
            <a:avLst/>
          </a:prstGeom>
        </p:spPr>
      </p:pic>
      <p:sp>
        <p:nvSpPr>
          <p:cNvPr id="7" name="Content Placeholder 6">
            <a:extLst>
              <a:ext uri="{FF2B5EF4-FFF2-40B4-BE49-F238E27FC236}">
                <a16:creationId xmlns:a16="http://schemas.microsoft.com/office/drawing/2014/main" id="{FBECF26C-42FA-5BFE-31F4-8EE389CE615B}"/>
              </a:ext>
            </a:extLst>
          </p:cNvPr>
          <p:cNvSpPr>
            <a:spLocks noGrp="1"/>
          </p:cNvSpPr>
          <p:nvPr>
            <p:ph sz="quarter" idx="17"/>
          </p:nvPr>
        </p:nvSpPr>
        <p:spPr>
          <a:xfrm>
            <a:off x="560108" y="5449575"/>
            <a:ext cx="11176188" cy="898126"/>
          </a:xfrm>
          <a:noFill/>
        </p:spPr>
        <p:txBody>
          <a:bodyPr wrap="square" lIns="0" tIns="18000" rIns="0" bIns="18000" anchor="ctr" anchorCtr="0">
            <a:spAutoFit/>
          </a:bodyPr>
          <a:lstStyle/>
          <a:p>
            <a:pPr marL="0" indent="0">
              <a:buNone/>
            </a:pPr>
            <a:r>
              <a:rPr lang="en-US" sz="2800" b="1" spc="-350" noProof="0" dirty="0">
                <a:solidFill>
                  <a:schemeClr val="tx1"/>
                </a:solidFill>
                <a:highlight>
                  <a:srgbClr val="FFFFFF"/>
                </a:highlight>
              </a:rPr>
              <a:t>P G </a:t>
            </a:r>
            <a:r>
              <a:rPr lang="en-US" sz="2800" b="1" noProof="0" dirty="0">
                <a:solidFill>
                  <a:schemeClr val="tx1"/>
                </a:solidFill>
                <a:highlight>
                  <a:srgbClr val="FFFFFF"/>
                </a:highlight>
              </a:rPr>
              <a:t>D:</a:t>
            </a:r>
            <a:r>
              <a:rPr lang="en-US" sz="2800" noProof="0" dirty="0">
                <a:solidFill>
                  <a:schemeClr val="tx1"/>
                </a:solidFill>
                <a:highlight>
                  <a:srgbClr val="FFFFFF"/>
                </a:highlight>
              </a:rPr>
              <a:t> Page Global Directory, </a:t>
            </a:r>
            <a:r>
              <a:rPr lang="en-US" sz="2800" b="1" spc="-350" noProof="0" dirty="0">
                <a:solidFill>
                  <a:schemeClr val="tx1"/>
                </a:solidFill>
                <a:highlight>
                  <a:srgbClr val="FFFFFF"/>
                </a:highlight>
              </a:rPr>
              <a:t>P U </a:t>
            </a:r>
            <a:r>
              <a:rPr lang="en-US" sz="2800" b="1" noProof="0" dirty="0">
                <a:solidFill>
                  <a:schemeClr val="tx1"/>
                </a:solidFill>
                <a:highlight>
                  <a:srgbClr val="FFFFFF"/>
                </a:highlight>
              </a:rPr>
              <a:t>D:</a:t>
            </a:r>
            <a:r>
              <a:rPr lang="en-US" sz="2800" noProof="0" dirty="0">
                <a:solidFill>
                  <a:schemeClr val="tx1"/>
                </a:solidFill>
                <a:highlight>
                  <a:srgbClr val="FFFFFF"/>
                </a:highlight>
              </a:rPr>
              <a:t> Page Upper Directory, </a:t>
            </a:r>
            <a:r>
              <a:rPr lang="en-US" sz="2800" b="1" spc="-350" noProof="0" dirty="0">
                <a:solidFill>
                  <a:schemeClr val="tx1"/>
                </a:solidFill>
                <a:highlight>
                  <a:srgbClr val="FFFFFF"/>
                </a:highlight>
              </a:rPr>
              <a:t>P M </a:t>
            </a:r>
            <a:r>
              <a:rPr lang="en-US" sz="2800" b="1" noProof="0" dirty="0">
                <a:solidFill>
                  <a:schemeClr val="tx1"/>
                </a:solidFill>
                <a:highlight>
                  <a:srgbClr val="FFFFFF"/>
                </a:highlight>
              </a:rPr>
              <a:t>D:</a:t>
            </a:r>
            <a:r>
              <a:rPr lang="en-US" sz="2800" noProof="0" dirty="0">
                <a:solidFill>
                  <a:schemeClr val="tx1"/>
                </a:solidFill>
                <a:highlight>
                  <a:srgbClr val="FFFFFF"/>
                </a:highlight>
              </a:rPr>
              <a:t> Page Mid-level Directory, </a:t>
            </a:r>
            <a:r>
              <a:rPr lang="en-US" sz="2800" b="1" spc="-350" noProof="0" dirty="0">
                <a:solidFill>
                  <a:schemeClr val="tx1"/>
                </a:solidFill>
                <a:highlight>
                  <a:srgbClr val="FFFFFF"/>
                </a:highlight>
              </a:rPr>
              <a:t>P T </a:t>
            </a:r>
            <a:r>
              <a:rPr lang="en-US" sz="2800" b="1" noProof="0" dirty="0">
                <a:solidFill>
                  <a:schemeClr val="tx1"/>
                </a:solidFill>
                <a:highlight>
                  <a:srgbClr val="FFFFFF"/>
                </a:highlight>
              </a:rPr>
              <a:t>E:</a:t>
            </a:r>
            <a:r>
              <a:rPr lang="en-US" sz="2800" noProof="0" dirty="0">
                <a:solidFill>
                  <a:schemeClr val="tx1"/>
                </a:solidFill>
                <a:highlight>
                  <a:srgbClr val="FFFFFF"/>
                </a:highlight>
              </a:rPr>
              <a:t> page table entry</a:t>
            </a:r>
          </a:p>
        </p:txBody>
      </p:sp>
    </p:spTree>
    <p:extLst>
      <p:ext uri="{BB962C8B-B14F-4D97-AF65-F5344CB8AC3E}">
        <p14:creationId xmlns:p14="http://schemas.microsoft.com/office/powerpoint/2010/main" val="1086796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300736"/>
            <a:ext cx="11151499" cy="559572"/>
          </a:xfrm>
        </p:spPr>
        <p:txBody>
          <a:bodyPr wrap="square" lIns="0" tIns="18000" rIns="0" bIns="18000" anchor="ctr" anchorCtr="0">
            <a:spAutoFit/>
          </a:bodyPr>
          <a:lstStyle/>
          <a:p>
            <a:r>
              <a:rPr lang="en-US" sz="3400" noProof="0" dirty="0"/>
              <a:t>Translation Lookaside Buffer (1)</a:t>
            </a:r>
            <a:endParaRPr lang="en-US" sz="2600" noProof="0" dirty="0"/>
          </a:p>
        </p:txBody>
      </p:sp>
      <p:sp>
        <p:nvSpPr>
          <p:cNvPr id="3" name="Content Placeholder 2">
            <a:extLst>
              <a:ext uri="{FF2B5EF4-FFF2-40B4-BE49-F238E27FC236}">
                <a16:creationId xmlns:a16="http://schemas.microsoft.com/office/drawing/2014/main" id="{E988E2BC-F3B1-825D-BECB-C303BE1319AA}"/>
              </a:ext>
            </a:extLst>
          </p:cNvPr>
          <p:cNvSpPr>
            <a:spLocks noGrp="1"/>
          </p:cNvSpPr>
          <p:nvPr>
            <p:ph sz="quarter" idx="13"/>
          </p:nvPr>
        </p:nvSpPr>
        <p:spPr>
          <a:xfrm>
            <a:off x="561075" y="989814"/>
            <a:ext cx="11151499" cy="467239"/>
          </a:xfrm>
        </p:spPr>
        <p:txBody>
          <a:bodyPr wrap="square" lIns="0" tIns="18000" rIns="0" bIns="18000" anchor="ctr" anchorCtr="0">
            <a:spAutoFit/>
          </a:bodyPr>
          <a:lstStyle/>
          <a:p>
            <a:pPr marL="0" indent="0">
              <a:buNone/>
            </a:pPr>
            <a:r>
              <a:rPr lang="en-US" sz="2800" b="1" noProof="0" dirty="0"/>
              <a:t>Problem: </a:t>
            </a:r>
            <a:r>
              <a:rPr lang="en-US" sz="2800" spc="-350" noProof="0" dirty="0"/>
              <a:t>M </a:t>
            </a:r>
            <a:r>
              <a:rPr lang="en-US" sz="2800" spc="-350" noProof="0" dirty="0" err="1"/>
              <a:t>M</a:t>
            </a:r>
            <a:r>
              <a:rPr lang="en-US" sz="2800" spc="-350" noProof="0" dirty="0"/>
              <a:t> </a:t>
            </a:r>
            <a:r>
              <a:rPr lang="en-US" sz="2800" noProof="0" dirty="0"/>
              <a:t>U has to translate every single memory access</a:t>
            </a:r>
          </a:p>
        </p:txBody>
      </p:sp>
      <p:graphicFrame>
        <p:nvGraphicFramePr>
          <p:cNvPr id="10" name="Object 9" descr="An arrow pointing toward right. ">
            <a:extLst>
              <a:ext uri="{FF2B5EF4-FFF2-40B4-BE49-F238E27FC236}">
                <a16:creationId xmlns:a16="http://schemas.microsoft.com/office/drawing/2014/main" id="{D471D8EB-CFFB-671D-AE98-2CEBA3145E10}"/>
              </a:ext>
            </a:extLst>
          </p:cNvPr>
          <p:cNvGraphicFramePr>
            <a:graphicFrameLocks noChangeAspect="1"/>
          </p:cNvGraphicFramePr>
          <p:nvPr>
            <p:extLst>
              <p:ext uri="{D42A27DB-BD31-4B8C-83A1-F6EECF244321}">
                <p14:modId xmlns:p14="http://schemas.microsoft.com/office/powerpoint/2010/main" val="3321942232"/>
              </p:ext>
            </p:extLst>
          </p:nvPr>
        </p:nvGraphicFramePr>
        <p:xfrm>
          <a:off x="2245291" y="1598513"/>
          <a:ext cx="507669" cy="276225"/>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0" name="Object 9" descr="A right headed arrow. ">
                        <a:extLst>
                          <a:ext uri="{FF2B5EF4-FFF2-40B4-BE49-F238E27FC236}">
                            <a16:creationId xmlns:a16="http://schemas.microsoft.com/office/drawing/2014/main" id="{D471D8EB-CFFB-671D-AE98-2CEBA3145E10}"/>
                          </a:ext>
                        </a:extLst>
                      </p:cNvPr>
                      <p:cNvPicPr/>
                      <p:nvPr/>
                    </p:nvPicPr>
                    <p:blipFill>
                      <a:blip r:embed="rId4"/>
                      <a:stretch>
                        <a:fillRect/>
                      </a:stretch>
                    </p:blipFill>
                    <p:spPr>
                      <a:xfrm>
                        <a:off x="2245291" y="1598513"/>
                        <a:ext cx="507669" cy="276225"/>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0D9878A0-082B-0AC6-120B-C41BD228A66F}"/>
              </a:ext>
            </a:extLst>
          </p:cNvPr>
          <p:cNvSpPr>
            <a:spLocks noGrp="1"/>
          </p:cNvSpPr>
          <p:nvPr>
            <p:ph sz="quarter" idx="14"/>
          </p:nvPr>
        </p:nvSpPr>
        <p:spPr>
          <a:xfrm>
            <a:off x="2926335" y="1505422"/>
            <a:ext cx="3682096" cy="467239"/>
          </a:xfrm>
        </p:spPr>
        <p:txBody>
          <a:bodyPr wrap="square" lIns="0" tIns="18000" rIns="0" bIns="18000" anchor="ctr" anchorCtr="0">
            <a:spAutoFit/>
          </a:bodyPr>
          <a:lstStyle/>
          <a:p>
            <a:pPr marL="101600" indent="-101600">
              <a:buNone/>
            </a:pPr>
            <a:r>
              <a:rPr lang="en-US" sz="2800" noProof="0" dirty="0"/>
              <a:t>Performance problem</a:t>
            </a:r>
          </a:p>
        </p:txBody>
      </p:sp>
      <p:sp>
        <p:nvSpPr>
          <p:cNvPr id="5" name="Content Placeholder 4">
            <a:extLst>
              <a:ext uri="{FF2B5EF4-FFF2-40B4-BE49-F238E27FC236}">
                <a16:creationId xmlns:a16="http://schemas.microsoft.com/office/drawing/2014/main" id="{E9532202-1F6A-6695-1B20-6B904E83F63B}"/>
              </a:ext>
            </a:extLst>
          </p:cNvPr>
          <p:cNvSpPr>
            <a:spLocks noGrp="1"/>
          </p:cNvSpPr>
          <p:nvPr>
            <p:ph sz="quarter" idx="15"/>
          </p:nvPr>
        </p:nvSpPr>
        <p:spPr>
          <a:xfrm>
            <a:off x="550474" y="1965752"/>
            <a:ext cx="11151499" cy="467239"/>
          </a:xfrm>
        </p:spPr>
        <p:txBody>
          <a:bodyPr wrap="square" lIns="0" tIns="18000" rIns="0" bIns="18000" anchor="ctr" anchorCtr="0">
            <a:spAutoFit/>
          </a:bodyPr>
          <a:lstStyle/>
          <a:p>
            <a:pPr marL="101600" indent="-101600">
              <a:buNone/>
            </a:pPr>
            <a:r>
              <a:rPr lang="en-US" sz="2800" b="1" noProof="0" dirty="0">
                <a:solidFill>
                  <a:srgbClr val="191919"/>
                </a:solidFill>
              </a:rPr>
              <a:t>Solution:</a:t>
            </a:r>
            <a:r>
              <a:rPr lang="en-US" sz="2800" noProof="0" dirty="0">
                <a:solidFill>
                  <a:srgbClr val="191919"/>
                </a:solidFill>
              </a:rPr>
              <a:t> Cache previous translations, hoping programs </a:t>
            </a:r>
          </a:p>
        </p:txBody>
      </p:sp>
      <p:graphicFrame>
        <p:nvGraphicFramePr>
          <p:cNvPr id="16" name="Object 15" descr="An arrow pointing toward right. ">
            <a:extLst>
              <a:ext uri="{FF2B5EF4-FFF2-40B4-BE49-F238E27FC236}">
                <a16:creationId xmlns:a16="http://schemas.microsoft.com/office/drawing/2014/main" id="{69864228-36C4-76BE-6778-05A492E4C8AE}"/>
              </a:ext>
            </a:extLst>
          </p:cNvPr>
          <p:cNvGraphicFramePr>
            <a:graphicFrameLocks noChangeAspect="1"/>
          </p:cNvGraphicFramePr>
          <p:nvPr>
            <p:extLst>
              <p:ext uri="{D42A27DB-BD31-4B8C-83A1-F6EECF244321}">
                <p14:modId xmlns:p14="http://schemas.microsoft.com/office/powerpoint/2010/main" val="2905862007"/>
              </p:ext>
            </p:extLst>
          </p:nvPr>
        </p:nvGraphicFramePr>
        <p:xfrm>
          <a:off x="2245291" y="2558599"/>
          <a:ext cx="507669" cy="276225"/>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0" name="Object 9" descr="An arrow pointing toward right. ">
                        <a:extLst>
                          <a:ext uri="{FF2B5EF4-FFF2-40B4-BE49-F238E27FC236}">
                            <a16:creationId xmlns:a16="http://schemas.microsoft.com/office/drawing/2014/main" id="{D471D8EB-CFFB-671D-AE98-2CEBA3145E10}"/>
                          </a:ext>
                        </a:extLst>
                      </p:cNvPr>
                      <p:cNvPicPr/>
                      <p:nvPr/>
                    </p:nvPicPr>
                    <p:blipFill>
                      <a:blip r:embed="rId4"/>
                      <a:stretch>
                        <a:fillRect/>
                      </a:stretch>
                    </p:blipFill>
                    <p:spPr>
                      <a:xfrm>
                        <a:off x="2245291" y="2558599"/>
                        <a:ext cx="507669" cy="276225"/>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9C23AFA5-A930-CEEE-B4F1-EB38CC3F19E8}"/>
              </a:ext>
            </a:extLst>
          </p:cNvPr>
          <p:cNvSpPr>
            <a:spLocks noGrp="1"/>
          </p:cNvSpPr>
          <p:nvPr>
            <p:ph sz="quarter" idx="16"/>
          </p:nvPr>
        </p:nvSpPr>
        <p:spPr>
          <a:xfrm>
            <a:off x="2935859" y="2462241"/>
            <a:ext cx="4173042" cy="467239"/>
          </a:xfrm>
        </p:spPr>
        <p:txBody>
          <a:bodyPr wrap="square" lIns="0" tIns="18000" rIns="0" bIns="18000" anchor="ctr" anchorCtr="0">
            <a:spAutoFit/>
          </a:bodyPr>
          <a:lstStyle/>
          <a:p>
            <a:pPr marL="0" indent="0">
              <a:buNone/>
            </a:pPr>
            <a:r>
              <a:rPr lang="en-US" sz="2800" noProof="0" dirty="0"/>
              <a:t>A high degree of locality.</a:t>
            </a:r>
          </a:p>
        </p:txBody>
      </p:sp>
      <p:graphicFrame>
        <p:nvGraphicFramePr>
          <p:cNvPr id="12" name="Table 12">
            <a:extLst>
              <a:ext uri="{FF2B5EF4-FFF2-40B4-BE49-F238E27FC236}">
                <a16:creationId xmlns:a16="http://schemas.microsoft.com/office/drawing/2014/main" id="{CA1DE741-A75F-8D60-155B-8CE3BAF5EC1E}"/>
              </a:ext>
            </a:extLst>
          </p:cNvPr>
          <p:cNvGraphicFramePr>
            <a:graphicFrameLocks noGrp="1"/>
          </p:cNvGraphicFramePr>
          <p:nvPr>
            <p:extLst>
              <p:ext uri="{D42A27DB-BD31-4B8C-83A1-F6EECF244321}">
                <p14:modId xmlns:p14="http://schemas.microsoft.com/office/powerpoint/2010/main" val="3203978056"/>
              </p:ext>
            </p:extLst>
          </p:nvPr>
        </p:nvGraphicFramePr>
        <p:xfrm>
          <a:off x="3028954" y="3025563"/>
          <a:ext cx="6134100" cy="2821266"/>
        </p:xfrm>
        <a:graphic>
          <a:graphicData uri="http://schemas.openxmlformats.org/drawingml/2006/table">
            <a:tbl>
              <a:tblPr firstRow="1" bandRow="1">
                <a:tableStyleId>{40F9630F-82C1-40B7-BC3A-925EFCFF5E92}</a:tableStyleId>
              </a:tblPr>
              <a:tblGrid>
                <a:gridCol w="1226820">
                  <a:extLst>
                    <a:ext uri="{9D8B030D-6E8A-4147-A177-3AD203B41FA5}">
                      <a16:colId xmlns:a16="http://schemas.microsoft.com/office/drawing/2014/main" val="2577447154"/>
                    </a:ext>
                  </a:extLst>
                </a:gridCol>
                <a:gridCol w="1293495">
                  <a:extLst>
                    <a:ext uri="{9D8B030D-6E8A-4147-A177-3AD203B41FA5}">
                      <a16:colId xmlns:a16="http://schemas.microsoft.com/office/drawing/2014/main" val="3774714345"/>
                    </a:ext>
                  </a:extLst>
                </a:gridCol>
                <a:gridCol w="1160145">
                  <a:extLst>
                    <a:ext uri="{9D8B030D-6E8A-4147-A177-3AD203B41FA5}">
                      <a16:colId xmlns:a16="http://schemas.microsoft.com/office/drawing/2014/main" val="2333943824"/>
                    </a:ext>
                  </a:extLst>
                </a:gridCol>
                <a:gridCol w="1226820">
                  <a:extLst>
                    <a:ext uri="{9D8B030D-6E8A-4147-A177-3AD203B41FA5}">
                      <a16:colId xmlns:a16="http://schemas.microsoft.com/office/drawing/2014/main" val="4181684155"/>
                    </a:ext>
                  </a:extLst>
                </a:gridCol>
                <a:gridCol w="1226820">
                  <a:extLst>
                    <a:ext uri="{9D8B030D-6E8A-4147-A177-3AD203B41FA5}">
                      <a16:colId xmlns:a16="http://schemas.microsoft.com/office/drawing/2014/main" val="2606225723"/>
                    </a:ext>
                  </a:extLst>
                </a:gridCol>
              </a:tblGrid>
              <a:tr h="313474">
                <a:tc>
                  <a:txBody>
                    <a:bodyPr/>
                    <a:lstStyle/>
                    <a:p>
                      <a:pPr marL="0" marR="0" lvl="0" indent="0" algn="l" rtl="0">
                        <a:lnSpc>
                          <a:spcPct val="100000"/>
                        </a:lnSpc>
                        <a:spcBef>
                          <a:spcPts val="0"/>
                        </a:spcBef>
                        <a:spcAft>
                          <a:spcPts val="0"/>
                        </a:spcAft>
                        <a:buClr>
                          <a:srgbClr val="000000"/>
                        </a:buClr>
                        <a:buSzPts val="1800"/>
                        <a:buFont typeface="Arial"/>
                        <a:buNone/>
                      </a:pPr>
                      <a:r>
                        <a:rPr lang="en-US" sz="1400" b="1" u="none" strike="noStrike" cap="none" dirty="0">
                          <a:solidFill>
                            <a:schemeClr val="tx1"/>
                          </a:solidFill>
                        </a:rPr>
                        <a:t>Valid</a:t>
                      </a:r>
                      <a:endParaRPr sz="1400" dirty="0">
                        <a:solidFill>
                          <a:schemeClr val="tx1"/>
                        </a:solidFil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b="1" u="none" strike="noStrike" cap="none" dirty="0">
                          <a:solidFill>
                            <a:schemeClr val="tx1"/>
                          </a:solidFill>
                        </a:rPr>
                        <a:t>Virtual Page</a:t>
                      </a:r>
                      <a:endParaRPr sz="1400" b="1" u="none" strike="noStrike" cap="none" dirty="0">
                        <a:solidFill>
                          <a:schemeClr val="tx1"/>
                        </a:solidFil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b="1" u="none" strike="noStrike" cap="none" dirty="0">
                          <a:solidFill>
                            <a:schemeClr val="tx1"/>
                          </a:solidFill>
                        </a:rPr>
                        <a:t>Modified</a:t>
                      </a:r>
                      <a:endParaRPr sz="1400" dirty="0">
                        <a:solidFill>
                          <a:schemeClr val="tx1"/>
                        </a:solidFil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b="1" u="none" strike="noStrike" cap="none" dirty="0">
                          <a:solidFill>
                            <a:schemeClr val="tx1"/>
                          </a:solidFill>
                        </a:rPr>
                        <a:t>Protection</a:t>
                      </a:r>
                      <a:endParaRPr sz="1400" dirty="0">
                        <a:solidFill>
                          <a:schemeClr val="tx1"/>
                        </a:solidFil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b="1" u="none" strike="noStrike" cap="none" dirty="0">
                          <a:solidFill>
                            <a:schemeClr val="tx1"/>
                          </a:solidFill>
                        </a:rPr>
                        <a:t>Page Frame</a:t>
                      </a:r>
                      <a:endParaRPr sz="1400" b="1" u="none" strike="noStrike" cap="none" dirty="0">
                        <a:solidFill>
                          <a:schemeClr val="tx1"/>
                        </a:solidFill>
                      </a:endParaRPr>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635796"/>
                  </a:ext>
                </a:extLst>
              </a:tr>
              <a:tr h="313474">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140</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1</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RW</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31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873847"/>
                  </a:ext>
                </a:extLst>
              </a:tr>
              <a:tr h="313474">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20</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0</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R X</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38</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3829465"/>
                  </a:ext>
                </a:extLst>
              </a:tr>
              <a:tr h="313474">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130</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1</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RW</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29</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8398203"/>
                  </a:ext>
                </a:extLst>
              </a:tr>
              <a:tr h="313474">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129</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1</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RW</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62</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80870"/>
                  </a:ext>
                </a:extLst>
              </a:tr>
              <a:tr h="313474">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19</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0</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R X</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50</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812873"/>
                  </a:ext>
                </a:extLst>
              </a:tr>
              <a:tr h="313474">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21</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0</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R X</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45</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4833223"/>
                  </a:ext>
                </a:extLst>
              </a:tr>
              <a:tr h="313474">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860</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a:t>1</a:t>
                      </a:r>
                      <a:endParaRPr sz="140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RW</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14</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4802007"/>
                  </a:ext>
                </a:extLst>
              </a:tr>
              <a:tr h="313474">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861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1</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RW</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400" u="none" strike="noStrike" cap="none" dirty="0"/>
                        <a:t>75</a:t>
                      </a:r>
                      <a:endParaRPr sz="1400" dirty="0"/>
                    </a:p>
                  </a:txBody>
                  <a:tcPr marL="91450" marR="91450" marT="45725" marB="4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6714585"/>
                  </a:ext>
                </a:extLst>
              </a:tr>
            </a:tbl>
          </a:graphicData>
        </a:graphic>
      </p:graphicFrame>
      <p:sp>
        <p:nvSpPr>
          <p:cNvPr id="7" name="Content Placeholder 6">
            <a:extLst>
              <a:ext uri="{FF2B5EF4-FFF2-40B4-BE49-F238E27FC236}">
                <a16:creationId xmlns:a16="http://schemas.microsoft.com/office/drawing/2014/main" id="{D146EBA3-F790-9327-2C4F-E41FA4CE72EE}"/>
              </a:ext>
            </a:extLst>
          </p:cNvPr>
          <p:cNvSpPr>
            <a:spLocks noGrp="1"/>
          </p:cNvSpPr>
          <p:nvPr>
            <p:ph sz="quarter" idx="17"/>
          </p:nvPr>
        </p:nvSpPr>
        <p:spPr>
          <a:xfrm>
            <a:off x="4214347" y="5976419"/>
            <a:ext cx="3771806" cy="313350"/>
          </a:xfrm>
        </p:spPr>
        <p:txBody>
          <a:bodyPr wrap="square" lIns="0" tIns="18000" rIns="0" bIns="18000" anchor="ctr" anchorCtr="0">
            <a:spAutoFit/>
          </a:bodyPr>
          <a:lstStyle/>
          <a:p>
            <a:pPr marL="101600" indent="-101600">
              <a:buNone/>
            </a:pPr>
            <a:r>
              <a:rPr lang="en-US" sz="1800" noProof="0" dirty="0"/>
              <a:t>Figure 3.12 A </a:t>
            </a:r>
            <a:r>
              <a:rPr lang="en-US" sz="1800" spc="-250" noProof="0" dirty="0"/>
              <a:t>T L </a:t>
            </a:r>
            <a:r>
              <a:rPr lang="en-US" sz="1800" noProof="0" dirty="0"/>
              <a:t>B to speed up page.</a:t>
            </a:r>
          </a:p>
        </p:txBody>
      </p:sp>
    </p:spTree>
    <p:extLst>
      <p:ext uri="{BB962C8B-B14F-4D97-AF65-F5344CB8AC3E}">
        <p14:creationId xmlns:p14="http://schemas.microsoft.com/office/powerpoint/2010/main" val="106604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975" y="259120"/>
            <a:ext cx="11150600" cy="559572"/>
          </a:xfrm>
        </p:spPr>
        <p:txBody>
          <a:bodyPr wrap="square" lIns="0" tIns="18000" rIns="0" bIns="18000" anchor="ctr" anchorCtr="0">
            <a:spAutoFit/>
          </a:bodyPr>
          <a:lstStyle/>
          <a:p>
            <a:r>
              <a:rPr lang="en-US" sz="3400" noProof="0" dirty="0"/>
              <a:t>No Memory Abstraction: Multiprogramming (2)</a:t>
            </a:r>
            <a:endParaRPr lang="en-US" sz="2600" noProof="0" dirty="0"/>
          </a:p>
        </p:txBody>
      </p:sp>
      <p:pic>
        <p:nvPicPr>
          <p:cNvPr id="12" name="Picture 11" descr="A figure consists of three parts labeled (a), (b), and (c) that illustrate the relocation problem.&#10;Long description is available in notes, press F6">
            <a:extLst>
              <a:ext uri="{FF2B5EF4-FFF2-40B4-BE49-F238E27FC236}">
                <a16:creationId xmlns:a16="http://schemas.microsoft.com/office/drawing/2014/main" id="{4F5F421D-9655-7351-2508-68CD17294BEE}"/>
              </a:ext>
            </a:extLst>
          </p:cNvPr>
          <p:cNvPicPr>
            <a:picLocks noChangeAspect="1"/>
          </p:cNvPicPr>
          <p:nvPr/>
        </p:nvPicPr>
        <p:blipFill>
          <a:blip r:embed="rId3"/>
          <a:srcRect/>
          <a:stretch/>
        </p:blipFill>
        <p:spPr>
          <a:xfrm>
            <a:off x="1839199" y="1179206"/>
            <a:ext cx="4253578" cy="3923131"/>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6868846" y="1780254"/>
            <a:ext cx="4482285" cy="1405957"/>
          </a:xfrm>
        </p:spPr>
        <p:txBody>
          <a:bodyPr wrap="square" lIns="0" tIns="18000" rIns="0" bIns="18000" anchor="ctr" anchorCtr="0">
            <a:spAutoFit/>
          </a:bodyPr>
          <a:lstStyle/>
          <a:p>
            <a:pPr marL="0" indent="0">
              <a:spcBef>
                <a:spcPts val="600"/>
              </a:spcBef>
              <a:buNone/>
            </a:pPr>
            <a:r>
              <a:rPr lang="en-US" sz="2800" b="1" noProof="0" dirty="0">
                <a:solidFill>
                  <a:srgbClr val="000000"/>
                </a:solidFill>
                <a:latin typeface="Arial" panose="020B0604020202020204" pitchFamily="34" charset="0"/>
              </a:rPr>
              <a:t>Naive approach:</a:t>
            </a:r>
          </a:p>
          <a:p>
            <a:pPr marL="486918" lvl="1" indent="0">
              <a:buNone/>
            </a:pPr>
            <a:r>
              <a:rPr lang="en-US" sz="2800" noProof="0" dirty="0">
                <a:solidFill>
                  <a:srgbClr val="000000"/>
                </a:solidFill>
                <a:latin typeface="Arial" panose="020B0604020202020204" pitchFamily="34" charset="0"/>
              </a:rPr>
              <a:t>Move each program to a dedicated region</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1651309" y="5688319"/>
            <a:ext cx="8903291" cy="313350"/>
          </a:xfrm>
        </p:spPr>
        <p:txBody>
          <a:bodyPr wrap="square" lIns="0" tIns="18000" rIns="0" bIns="18000" anchor="ctr" anchorCtr="0">
            <a:spAutoFit/>
          </a:bodyPr>
          <a:lstStyle/>
          <a:p>
            <a:pPr marL="0" indent="0">
              <a:spcBef>
                <a:spcPts val="600"/>
              </a:spcBef>
              <a:buNone/>
            </a:pPr>
            <a:r>
              <a:rPr lang="en-US" sz="1800" noProof="0" dirty="0"/>
              <a:t>Figure 3.2 Relocation problem. Two 16 </a:t>
            </a:r>
            <a:r>
              <a:rPr lang="en-US" sz="1800" spc="-250" noProof="0" dirty="0"/>
              <a:t>K </a:t>
            </a:r>
            <a:r>
              <a:rPr lang="en-US" sz="1800" noProof="0" dirty="0"/>
              <a:t>B programs loaded consecutively into memory.</a:t>
            </a:r>
          </a:p>
        </p:txBody>
      </p:sp>
    </p:spTree>
    <p:extLst>
      <p:ext uri="{BB962C8B-B14F-4D97-AF65-F5344CB8AC3E}">
        <p14:creationId xmlns:p14="http://schemas.microsoft.com/office/powerpoint/2010/main" val="984835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303671"/>
            <a:ext cx="11151499" cy="559572"/>
          </a:xfrm>
        </p:spPr>
        <p:txBody>
          <a:bodyPr wrap="square" lIns="0" tIns="18000" rIns="0" bIns="18000" anchor="ctr" anchorCtr="0">
            <a:spAutoFit/>
          </a:bodyPr>
          <a:lstStyle/>
          <a:p>
            <a:r>
              <a:rPr lang="en-US" sz="3400" noProof="0" dirty="0"/>
              <a:t>Translation Lookaside Buffer (2)</a:t>
            </a:r>
            <a:endParaRPr lang="en-US" sz="2600" noProof="0" dirty="0"/>
          </a:p>
        </p:txBody>
      </p:sp>
      <p:sp>
        <p:nvSpPr>
          <p:cNvPr id="3" name="Content Placeholder 2">
            <a:extLst>
              <a:ext uri="{FF2B5EF4-FFF2-40B4-BE49-F238E27FC236}">
                <a16:creationId xmlns:a16="http://schemas.microsoft.com/office/drawing/2014/main" id="{E988E2BC-F3B1-825D-BECB-C303BE1319AA}"/>
              </a:ext>
            </a:extLst>
          </p:cNvPr>
          <p:cNvSpPr>
            <a:spLocks noGrp="1"/>
          </p:cNvSpPr>
          <p:nvPr>
            <p:ph sz="quarter" idx="13"/>
          </p:nvPr>
        </p:nvSpPr>
        <p:spPr>
          <a:xfrm>
            <a:off x="561075" y="990078"/>
            <a:ext cx="2572650" cy="467239"/>
          </a:xfrm>
        </p:spPr>
        <p:txBody>
          <a:bodyPr wrap="square" lIns="0" tIns="18000" rIns="0" bIns="18000" anchor="ctr" anchorCtr="0">
            <a:spAutoFit/>
          </a:bodyPr>
          <a:lstStyle/>
          <a:p>
            <a:pPr marL="0" indent="0">
              <a:spcBef>
                <a:spcPts val="0"/>
              </a:spcBef>
              <a:buNone/>
            </a:pPr>
            <a:r>
              <a:rPr lang="en-US" sz="2800" noProof="0" dirty="0">
                <a:solidFill>
                  <a:srgbClr val="007FA3"/>
                </a:solidFill>
                <a:latin typeface="Arial" panose="020B0604020202020204" pitchFamily="34" charset="0"/>
                <a:cs typeface="Arial" panose="020B0604020202020204" pitchFamily="34" charset="0"/>
                <a:sym typeface="Times New Roman"/>
              </a:rPr>
              <a:t>Extra material</a:t>
            </a:r>
          </a:p>
        </p:txBody>
      </p:sp>
      <p:sp>
        <p:nvSpPr>
          <p:cNvPr id="6" name="Content Placeholder 5">
            <a:extLst>
              <a:ext uri="{FF2B5EF4-FFF2-40B4-BE49-F238E27FC236}">
                <a16:creationId xmlns:a16="http://schemas.microsoft.com/office/drawing/2014/main" id="{9C23AFA5-A930-CEEE-B4F1-EB38CC3F19E8}"/>
              </a:ext>
            </a:extLst>
          </p:cNvPr>
          <p:cNvSpPr>
            <a:spLocks noGrp="1"/>
          </p:cNvSpPr>
          <p:nvPr>
            <p:ph sz="quarter" idx="16"/>
          </p:nvPr>
        </p:nvSpPr>
        <p:spPr>
          <a:xfrm>
            <a:off x="561075" y="1676273"/>
            <a:ext cx="11151499" cy="1836844"/>
          </a:xfrm>
        </p:spPr>
        <p:txBody>
          <a:bodyPr wrap="square" lIns="0" tIns="18000" rIns="0" bIns="18000" anchor="ctr" anchorCtr="0">
            <a:spAutoFit/>
          </a:bodyPr>
          <a:lstStyle/>
          <a:p>
            <a:pPr marL="0" indent="0">
              <a:spcBef>
                <a:spcPts val="200"/>
              </a:spcBef>
              <a:buNone/>
            </a:pPr>
            <a:r>
              <a:rPr lang="en-US" sz="2800" b="1" noProof="0" dirty="0"/>
              <a:t>Questions:</a:t>
            </a:r>
          </a:p>
          <a:p>
            <a:pPr marL="342900" indent="-342900">
              <a:spcBef>
                <a:spcPts val="200"/>
              </a:spcBef>
            </a:pPr>
            <a:r>
              <a:rPr lang="en-US" sz="2800" noProof="0" dirty="0"/>
              <a:t>How many </a:t>
            </a:r>
            <a:r>
              <a:rPr lang="en-US" sz="2800" spc="-350" noProof="0" dirty="0"/>
              <a:t>T L B </a:t>
            </a:r>
            <a:r>
              <a:rPr lang="en-US" sz="2800" noProof="0" dirty="0"/>
              <a:t>s?</a:t>
            </a:r>
          </a:p>
          <a:p>
            <a:pPr marL="342900" indent="-342900">
              <a:spcBef>
                <a:spcPts val="200"/>
              </a:spcBef>
            </a:pPr>
            <a:r>
              <a:rPr lang="en-US" sz="2800" noProof="0" dirty="0"/>
              <a:t>When to flush </a:t>
            </a:r>
            <a:r>
              <a:rPr lang="en-US" sz="2800" spc="-350" noProof="0" dirty="0"/>
              <a:t>T L </a:t>
            </a:r>
            <a:r>
              <a:rPr lang="en-US" sz="2800" noProof="0" dirty="0"/>
              <a:t>B?</a:t>
            </a:r>
          </a:p>
          <a:p>
            <a:pPr marL="342900" indent="-342900">
              <a:spcBef>
                <a:spcPts val="200"/>
              </a:spcBef>
            </a:pPr>
            <a:r>
              <a:rPr lang="en-US" sz="2800" noProof="0" dirty="0"/>
              <a:t>When to expect many </a:t>
            </a:r>
            <a:r>
              <a:rPr lang="en-US" sz="2800" spc="-350" noProof="0" dirty="0"/>
              <a:t>T L </a:t>
            </a:r>
            <a:r>
              <a:rPr lang="en-US" sz="2800" noProof="0" dirty="0"/>
              <a:t>B misses?</a:t>
            </a:r>
          </a:p>
        </p:txBody>
      </p:sp>
    </p:spTree>
    <p:extLst>
      <p:ext uri="{BB962C8B-B14F-4D97-AF65-F5344CB8AC3E}">
        <p14:creationId xmlns:p14="http://schemas.microsoft.com/office/powerpoint/2010/main" val="355848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303671"/>
            <a:ext cx="11151499" cy="559572"/>
          </a:xfrm>
        </p:spPr>
        <p:txBody>
          <a:bodyPr wrap="square" lIns="0" tIns="18000" rIns="0" bIns="18000" anchor="ctr" anchorCtr="0">
            <a:spAutoFit/>
          </a:bodyPr>
          <a:lstStyle/>
          <a:p>
            <a:r>
              <a:rPr lang="en-US" sz="3400" noProof="0" dirty="0"/>
              <a:t>Translation Lookaside Buffer (3)</a:t>
            </a:r>
            <a:endParaRPr lang="en-US" sz="2600" noProof="0" dirty="0"/>
          </a:p>
        </p:txBody>
      </p:sp>
      <p:sp>
        <p:nvSpPr>
          <p:cNvPr id="3" name="Content Placeholder 2">
            <a:extLst>
              <a:ext uri="{FF2B5EF4-FFF2-40B4-BE49-F238E27FC236}">
                <a16:creationId xmlns:a16="http://schemas.microsoft.com/office/drawing/2014/main" id="{E988E2BC-F3B1-825D-BECB-C303BE1319AA}"/>
              </a:ext>
            </a:extLst>
          </p:cNvPr>
          <p:cNvSpPr>
            <a:spLocks noGrp="1"/>
          </p:cNvSpPr>
          <p:nvPr>
            <p:ph sz="quarter" idx="13"/>
          </p:nvPr>
        </p:nvSpPr>
        <p:spPr>
          <a:xfrm>
            <a:off x="561076" y="1037703"/>
            <a:ext cx="2244327"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0D9878A0-082B-0AC6-120B-C41BD228A66F}"/>
              </a:ext>
            </a:extLst>
          </p:cNvPr>
          <p:cNvSpPr>
            <a:spLocks noGrp="1"/>
          </p:cNvSpPr>
          <p:nvPr>
            <p:ph sz="quarter" idx="14"/>
          </p:nvPr>
        </p:nvSpPr>
        <p:spPr>
          <a:xfrm>
            <a:off x="561076" y="1586901"/>
            <a:ext cx="11125654" cy="1836844"/>
          </a:xfrm>
        </p:spPr>
        <p:txBody>
          <a:bodyPr wrap="square" lIns="0" tIns="18000" rIns="0" bIns="18000" anchor="ctr" anchorCtr="0">
            <a:spAutoFit/>
          </a:bodyPr>
          <a:lstStyle/>
          <a:p>
            <a:pPr marL="0" indent="0">
              <a:spcBef>
                <a:spcPts val="200"/>
              </a:spcBef>
              <a:buNone/>
            </a:pPr>
            <a:r>
              <a:rPr lang="en-US" sz="2800" b="1" noProof="0" dirty="0"/>
              <a:t>Questions:</a:t>
            </a:r>
          </a:p>
          <a:p>
            <a:pPr marL="342900" indent="-342900">
              <a:spcBef>
                <a:spcPts val="200"/>
              </a:spcBef>
            </a:pPr>
            <a:r>
              <a:rPr lang="en-US" sz="2800" b="1" noProof="0" dirty="0"/>
              <a:t>How many </a:t>
            </a:r>
            <a:r>
              <a:rPr lang="en-US" sz="2800" b="1" spc="-300" noProof="0" dirty="0"/>
              <a:t>T L B </a:t>
            </a:r>
            <a:r>
              <a:rPr lang="en-US" sz="2800" b="1" noProof="0" dirty="0"/>
              <a:t>s?</a:t>
            </a:r>
          </a:p>
          <a:p>
            <a:pPr marL="342900" indent="-342900">
              <a:spcBef>
                <a:spcPts val="200"/>
              </a:spcBef>
            </a:pPr>
            <a:r>
              <a:rPr lang="en-US" sz="2800" noProof="0" dirty="0"/>
              <a:t>When to flush </a:t>
            </a:r>
            <a:r>
              <a:rPr lang="en-US" sz="2800" spc="-300" noProof="0" dirty="0"/>
              <a:t>T L </a:t>
            </a:r>
            <a:r>
              <a:rPr lang="en-US" sz="2800" noProof="0" dirty="0"/>
              <a:t>B?</a:t>
            </a:r>
          </a:p>
          <a:p>
            <a:pPr marL="342900" indent="-342900">
              <a:spcBef>
                <a:spcPts val="200"/>
              </a:spcBef>
            </a:pPr>
            <a:r>
              <a:rPr lang="en-US" sz="2800" noProof="0" dirty="0"/>
              <a:t>When to expect many </a:t>
            </a:r>
            <a:r>
              <a:rPr lang="en-US" sz="2800" spc="-300" noProof="0" dirty="0"/>
              <a:t>T L </a:t>
            </a:r>
            <a:r>
              <a:rPr lang="en-US" sz="2800" noProof="0" dirty="0"/>
              <a:t>B misses?</a:t>
            </a:r>
          </a:p>
        </p:txBody>
      </p:sp>
      <p:sp>
        <p:nvSpPr>
          <p:cNvPr id="7" name="Content Placeholder 6">
            <a:extLst>
              <a:ext uri="{FF2B5EF4-FFF2-40B4-BE49-F238E27FC236}">
                <a16:creationId xmlns:a16="http://schemas.microsoft.com/office/drawing/2014/main" id="{D146EBA3-F790-9327-2C4F-E41FA4CE72EE}"/>
              </a:ext>
            </a:extLst>
          </p:cNvPr>
          <p:cNvSpPr>
            <a:spLocks noGrp="1"/>
          </p:cNvSpPr>
          <p:nvPr>
            <p:ph sz="quarter" idx="17"/>
          </p:nvPr>
        </p:nvSpPr>
        <p:spPr>
          <a:xfrm>
            <a:off x="561075" y="3488844"/>
            <a:ext cx="10754625" cy="2698619"/>
          </a:xfrm>
        </p:spPr>
        <p:txBody>
          <a:bodyPr wrap="square" lIns="0" tIns="18000" rIns="0" bIns="18000" anchor="ctr" anchorCtr="0">
            <a:spAutoFit/>
          </a:bodyPr>
          <a:lstStyle/>
          <a:p>
            <a:pPr marL="457200" indent="-457200">
              <a:spcBef>
                <a:spcPts val="200"/>
              </a:spcBef>
              <a:buFont typeface="+mj-lt"/>
              <a:buAutoNum type="arabicPeriod"/>
            </a:pPr>
            <a:r>
              <a:rPr lang="en-US" sz="2800" noProof="0" dirty="0"/>
              <a:t>Super expensive memory: small number of entries (e.g., 64-128)</a:t>
            </a:r>
          </a:p>
          <a:p>
            <a:pPr marL="457200" indent="-457200">
              <a:spcBef>
                <a:spcPts val="200"/>
              </a:spcBef>
              <a:buFont typeface="+mj-lt"/>
              <a:buAutoNum type="arabicPeriod"/>
            </a:pPr>
            <a:r>
              <a:rPr lang="en-US" sz="2800" noProof="0" dirty="0"/>
              <a:t>Sometimes separate entries for huge (</a:t>
            </a:r>
            <a:r>
              <a:rPr lang="en-US" sz="2800" spc="-300" noProof="0" dirty="0"/>
              <a:t>2 M </a:t>
            </a:r>
            <a:r>
              <a:rPr lang="en-US" sz="2800" noProof="0" dirty="0"/>
              <a:t>B) pages and normal (</a:t>
            </a:r>
            <a:r>
              <a:rPr lang="en-US" sz="2800" spc="-300" noProof="0" dirty="0"/>
              <a:t>4 K </a:t>
            </a:r>
            <a:r>
              <a:rPr lang="en-US" sz="2800" noProof="0" dirty="0"/>
              <a:t>B) pages</a:t>
            </a:r>
          </a:p>
          <a:p>
            <a:pPr marL="457200" indent="-457200">
              <a:spcBef>
                <a:spcPts val="200"/>
              </a:spcBef>
              <a:buFont typeface="+mj-lt"/>
              <a:buAutoNum type="arabicPeriod"/>
            </a:pPr>
            <a:r>
              <a:rPr lang="en-US" sz="2800" noProof="0" dirty="0"/>
              <a:t>Often separate </a:t>
            </a:r>
            <a:r>
              <a:rPr lang="en-US" sz="2800" spc="-300" noProof="0" dirty="0"/>
              <a:t>T L B </a:t>
            </a:r>
            <a:r>
              <a:rPr lang="en-US" sz="2800" noProof="0" dirty="0"/>
              <a:t>s for code and data</a:t>
            </a:r>
          </a:p>
          <a:p>
            <a:pPr marL="457200" indent="-457200">
              <a:spcBef>
                <a:spcPts val="200"/>
              </a:spcBef>
              <a:buFont typeface="+mj-lt"/>
              <a:buAutoNum type="arabicPeriod"/>
            </a:pPr>
            <a:r>
              <a:rPr lang="en-US" sz="2800" noProof="0" dirty="0"/>
              <a:t>1 per </a:t>
            </a:r>
            <a:r>
              <a:rPr lang="en-US" sz="2800" spc="-300" noProof="0" dirty="0"/>
              <a:t>C P </a:t>
            </a:r>
            <a:r>
              <a:rPr lang="en-US" sz="2800" noProof="0" dirty="0"/>
              <a:t>U, but sometimes multiple levels of </a:t>
            </a:r>
            <a:r>
              <a:rPr lang="en-US" sz="2800" spc="-300" noProof="0" dirty="0"/>
              <a:t>T L </a:t>
            </a:r>
            <a:r>
              <a:rPr lang="en-US" sz="2800" noProof="0" dirty="0"/>
              <a:t>B (</a:t>
            </a:r>
            <a:r>
              <a:rPr lang="en-US" sz="2800" spc="-300" noProof="0" dirty="0"/>
              <a:t>L </a:t>
            </a:r>
            <a:r>
              <a:rPr lang="en-US" sz="2800" noProof="0" dirty="0"/>
              <a:t>1 </a:t>
            </a:r>
            <a:r>
              <a:rPr lang="en-US" sz="2800" spc="-300" noProof="0" dirty="0"/>
              <a:t>T L </a:t>
            </a:r>
            <a:r>
              <a:rPr lang="en-US" sz="2800" noProof="0" dirty="0"/>
              <a:t>B</a:t>
            </a:r>
            <a:r>
              <a:rPr lang="en-US" sz="2200" noProof="0" dirty="0"/>
              <a:t> v</a:t>
            </a:r>
            <a:r>
              <a:rPr lang="en-US" sz="100" noProof="0" dirty="0"/>
              <a:t>ersu</a:t>
            </a:r>
            <a:r>
              <a:rPr lang="en-US" sz="2200" noProof="0" dirty="0"/>
              <a:t>s </a:t>
            </a:r>
            <a:r>
              <a:rPr lang="en-US" sz="2800" spc="-300" noProof="0" dirty="0"/>
              <a:t>L </a:t>
            </a:r>
            <a:r>
              <a:rPr lang="en-US" sz="2800" noProof="0" dirty="0"/>
              <a:t>2 </a:t>
            </a:r>
            <a:r>
              <a:rPr lang="en-US" sz="2800" spc="-300" noProof="0" dirty="0"/>
              <a:t>T L </a:t>
            </a:r>
            <a:r>
              <a:rPr lang="en-US" sz="2800" noProof="0" dirty="0"/>
              <a:t>B)</a:t>
            </a:r>
            <a:endParaRPr lang="en-US" sz="2200" noProof="0" dirty="0"/>
          </a:p>
        </p:txBody>
      </p:sp>
    </p:spTree>
    <p:extLst>
      <p:ext uri="{BB962C8B-B14F-4D97-AF65-F5344CB8AC3E}">
        <p14:creationId xmlns:p14="http://schemas.microsoft.com/office/powerpoint/2010/main" val="499530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294146"/>
            <a:ext cx="11151499" cy="559572"/>
          </a:xfrm>
        </p:spPr>
        <p:txBody>
          <a:bodyPr wrap="square" lIns="0" tIns="18000" rIns="0" bIns="18000" anchor="ctr" anchorCtr="0">
            <a:spAutoFit/>
          </a:bodyPr>
          <a:lstStyle/>
          <a:p>
            <a:r>
              <a:rPr lang="en-US" sz="3400" noProof="0" dirty="0"/>
              <a:t>Translation Lookaside Buffer (4)</a:t>
            </a:r>
            <a:endParaRPr lang="en-US" sz="2600" noProof="0" dirty="0"/>
          </a:p>
        </p:txBody>
      </p:sp>
      <p:sp>
        <p:nvSpPr>
          <p:cNvPr id="3" name="Content Placeholder 2">
            <a:extLst>
              <a:ext uri="{FF2B5EF4-FFF2-40B4-BE49-F238E27FC236}">
                <a16:creationId xmlns:a16="http://schemas.microsoft.com/office/drawing/2014/main" id="{E988E2BC-F3B1-825D-BECB-C303BE1319AA}"/>
              </a:ext>
            </a:extLst>
          </p:cNvPr>
          <p:cNvSpPr>
            <a:spLocks noGrp="1"/>
          </p:cNvSpPr>
          <p:nvPr>
            <p:ph sz="quarter" idx="13"/>
          </p:nvPr>
        </p:nvSpPr>
        <p:spPr>
          <a:xfrm>
            <a:off x="561076" y="1037703"/>
            <a:ext cx="2220950"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0D9878A0-082B-0AC6-120B-C41BD228A66F}"/>
              </a:ext>
            </a:extLst>
          </p:cNvPr>
          <p:cNvSpPr>
            <a:spLocks noGrp="1"/>
          </p:cNvSpPr>
          <p:nvPr>
            <p:ph sz="quarter" idx="14"/>
          </p:nvPr>
        </p:nvSpPr>
        <p:spPr>
          <a:xfrm>
            <a:off x="561076" y="1621408"/>
            <a:ext cx="11163188" cy="1836844"/>
          </a:xfrm>
        </p:spPr>
        <p:txBody>
          <a:bodyPr wrap="square" lIns="0" tIns="18000" rIns="0" bIns="18000" anchor="ctr" anchorCtr="0">
            <a:spAutoFit/>
          </a:bodyPr>
          <a:lstStyle/>
          <a:p>
            <a:pPr marL="0" indent="0">
              <a:spcBef>
                <a:spcPts val="200"/>
              </a:spcBef>
              <a:buNone/>
            </a:pPr>
            <a:r>
              <a:rPr lang="en-US" sz="2800" b="1" noProof="0" dirty="0"/>
              <a:t>Questions:</a:t>
            </a:r>
          </a:p>
          <a:p>
            <a:pPr marL="342900" indent="-342900">
              <a:spcBef>
                <a:spcPts val="200"/>
              </a:spcBef>
            </a:pPr>
            <a:r>
              <a:rPr lang="en-US" sz="2800" noProof="0" dirty="0"/>
              <a:t>How many </a:t>
            </a:r>
            <a:r>
              <a:rPr lang="en-US" sz="2800" spc="-300" noProof="0" dirty="0"/>
              <a:t>T L B </a:t>
            </a:r>
            <a:r>
              <a:rPr lang="en-US" sz="2800" noProof="0" dirty="0"/>
              <a:t>s?</a:t>
            </a:r>
          </a:p>
          <a:p>
            <a:pPr marL="342900" indent="-342900">
              <a:spcBef>
                <a:spcPts val="200"/>
              </a:spcBef>
            </a:pPr>
            <a:r>
              <a:rPr lang="en-US" sz="2800" b="1" noProof="0" dirty="0"/>
              <a:t>When to flush </a:t>
            </a:r>
            <a:r>
              <a:rPr lang="en-US" sz="2800" b="1" spc="-300" noProof="0" dirty="0"/>
              <a:t>T L </a:t>
            </a:r>
            <a:r>
              <a:rPr lang="en-US" sz="2800" b="1" noProof="0" dirty="0"/>
              <a:t>B?</a:t>
            </a:r>
          </a:p>
          <a:p>
            <a:pPr marL="342900" indent="-342900">
              <a:spcBef>
                <a:spcPts val="200"/>
              </a:spcBef>
            </a:pPr>
            <a:r>
              <a:rPr lang="en-US" sz="2800" noProof="0" dirty="0"/>
              <a:t>When to expect many </a:t>
            </a:r>
            <a:r>
              <a:rPr lang="en-US" sz="2800" spc="-300" noProof="0" dirty="0"/>
              <a:t>T L </a:t>
            </a:r>
            <a:r>
              <a:rPr lang="en-US" sz="2800" noProof="0" dirty="0"/>
              <a:t>B misses?</a:t>
            </a:r>
          </a:p>
        </p:txBody>
      </p:sp>
      <p:sp>
        <p:nvSpPr>
          <p:cNvPr id="7" name="Content Placeholder 6">
            <a:extLst>
              <a:ext uri="{FF2B5EF4-FFF2-40B4-BE49-F238E27FC236}">
                <a16:creationId xmlns:a16="http://schemas.microsoft.com/office/drawing/2014/main" id="{D146EBA3-F790-9327-2C4F-E41FA4CE72EE}"/>
              </a:ext>
            </a:extLst>
          </p:cNvPr>
          <p:cNvSpPr>
            <a:spLocks noGrp="1"/>
          </p:cNvSpPr>
          <p:nvPr>
            <p:ph sz="quarter" idx="17"/>
          </p:nvPr>
        </p:nvSpPr>
        <p:spPr>
          <a:xfrm>
            <a:off x="561077" y="3620564"/>
            <a:ext cx="11113966" cy="1811196"/>
          </a:xfrm>
        </p:spPr>
        <p:txBody>
          <a:bodyPr wrap="square" lIns="0" tIns="18000" rIns="0" bIns="18000" anchor="ctr" anchorCtr="0">
            <a:spAutoFit/>
          </a:bodyPr>
          <a:lstStyle/>
          <a:p>
            <a:pPr marL="457200" indent="-457200">
              <a:spcBef>
                <a:spcPts val="200"/>
              </a:spcBef>
              <a:buFont typeface="+mj-lt"/>
              <a:buAutoNum type="arabicPeriod"/>
            </a:pPr>
            <a:r>
              <a:rPr lang="en-US" sz="2800" noProof="0" dirty="0"/>
              <a:t>When entries change</a:t>
            </a:r>
          </a:p>
          <a:p>
            <a:pPr marL="457200" indent="-457200">
              <a:spcBef>
                <a:spcPts val="200"/>
              </a:spcBef>
              <a:buFont typeface="+mj-lt"/>
              <a:buAutoNum type="arabicPeriod"/>
            </a:pPr>
            <a:r>
              <a:rPr lang="en-US" sz="2800" noProof="0" dirty="0"/>
              <a:t>Traditionally: at context switch</a:t>
            </a:r>
          </a:p>
          <a:p>
            <a:pPr marL="457200" indent="-457200">
              <a:spcBef>
                <a:spcPts val="200"/>
              </a:spcBef>
              <a:buFont typeface="+mj-lt"/>
              <a:buAutoNum type="arabicPeriod"/>
            </a:pPr>
            <a:r>
              <a:rPr lang="en-US" sz="2800" noProof="0" dirty="0"/>
              <a:t>Improvement: tag </a:t>
            </a:r>
            <a:r>
              <a:rPr lang="en-US" sz="2800" spc="-300" noProof="0" dirty="0"/>
              <a:t>T L </a:t>
            </a:r>
            <a:r>
              <a:rPr lang="en-US" sz="2800" noProof="0" dirty="0"/>
              <a:t>B entries with id of process (no need to flush if no other process uses your id)</a:t>
            </a:r>
          </a:p>
        </p:txBody>
      </p:sp>
    </p:spTree>
    <p:extLst>
      <p:ext uri="{BB962C8B-B14F-4D97-AF65-F5344CB8AC3E}">
        <p14:creationId xmlns:p14="http://schemas.microsoft.com/office/powerpoint/2010/main" val="100466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303671"/>
            <a:ext cx="11151499" cy="559572"/>
          </a:xfrm>
        </p:spPr>
        <p:txBody>
          <a:bodyPr wrap="square" lIns="0" tIns="18000" rIns="0" bIns="18000" anchor="ctr" anchorCtr="0">
            <a:spAutoFit/>
          </a:bodyPr>
          <a:lstStyle/>
          <a:p>
            <a:r>
              <a:rPr lang="en-US" sz="3400" noProof="0" dirty="0"/>
              <a:t>Translation Lookaside Buffer (5)</a:t>
            </a:r>
            <a:endParaRPr lang="en-US" sz="2600" noProof="0" dirty="0"/>
          </a:p>
        </p:txBody>
      </p:sp>
      <p:sp>
        <p:nvSpPr>
          <p:cNvPr id="3" name="Content Placeholder 2">
            <a:extLst>
              <a:ext uri="{FF2B5EF4-FFF2-40B4-BE49-F238E27FC236}">
                <a16:creationId xmlns:a16="http://schemas.microsoft.com/office/drawing/2014/main" id="{E988E2BC-F3B1-825D-BECB-C303BE1319AA}"/>
              </a:ext>
            </a:extLst>
          </p:cNvPr>
          <p:cNvSpPr>
            <a:spLocks noGrp="1"/>
          </p:cNvSpPr>
          <p:nvPr>
            <p:ph sz="quarter" idx="13"/>
          </p:nvPr>
        </p:nvSpPr>
        <p:spPr>
          <a:xfrm>
            <a:off x="561075" y="1037703"/>
            <a:ext cx="11151499"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0D9878A0-082B-0AC6-120B-C41BD228A66F}"/>
              </a:ext>
            </a:extLst>
          </p:cNvPr>
          <p:cNvSpPr>
            <a:spLocks noGrp="1"/>
          </p:cNvSpPr>
          <p:nvPr>
            <p:ph sz="quarter" idx="14"/>
          </p:nvPr>
        </p:nvSpPr>
        <p:spPr>
          <a:xfrm>
            <a:off x="561076" y="1621411"/>
            <a:ext cx="11163188" cy="1836844"/>
          </a:xfrm>
        </p:spPr>
        <p:txBody>
          <a:bodyPr wrap="square" lIns="0" tIns="18000" rIns="0" bIns="18000" anchor="ctr" anchorCtr="0">
            <a:spAutoFit/>
          </a:bodyPr>
          <a:lstStyle/>
          <a:p>
            <a:pPr marL="0" indent="0">
              <a:spcBef>
                <a:spcPts val="200"/>
              </a:spcBef>
              <a:buNone/>
            </a:pPr>
            <a:r>
              <a:rPr lang="en-US" sz="2800" b="1" noProof="0" dirty="0"/>
              <a:t>Questions:</a:t>
            </a:r>
          </a:p>
          <a:p>
            <a:pPr marL="342900" indent="-342900">
              <a:spcBef>
                <a:spcPts val="200"/>
              </a:spcBef>
            </a:pPr>
            <a:r>
              <a:rPr lang="en-US" sz="2800" noProof="0" dirty="0"/>
              <a:t>How many </a:t>
            </a:r>
            <a:r>
              <a:rPr lang="en-US" sz="2800" spc="-300" noProof="0" dirty="0"/>
              <a:t>T L B </a:t>
            </a:r>
            <a:r>
              <a:rPr lang="en-US" sz="2800" noProof="0" dirty="0"/>
              <a:t>s?</a:t>
            </a:r>
          </a:p>
          <a:p>
            <a:pPr marL="342900" indent="-342900">
              <a:spcBef>
                <a:spcPts val="200"/>
              </a:spcBef>
            </a:pPr>
            <a:r>
              <a:rPr lang="en-US" sz="2800" noProof="0" dirty="0"/>
              <a:t>When to flush </a:t>
            </a:r>
            <a:r>
              <a:rPr lang="en-US" sz="2800" spc="-300" noProof="0" dirty="0"/>
              <a:t>T L </a:t>
            </a:r>
            <a:r>
              <a:rPr lang="en-US" sz="2800" noProof="0" dirty="0"/>
              <a:t>B?</a:t>
            </a:r>
          </a:p>
          <a:p>
            <a:pPr marL="342900" indent="-342900">
              <a:spcBef>
                <a:spcPts val="200"/>
              </a:spcBef>
            </a:pPr>
            <a:r>
              <a:rPr lang="en-US" sz="2800" b="1" noProof="0" dirty="0"/>
              <a:t>When to expect many </a:t>
            </a:r>
            <a:r>
              <a:rPr lang="en-US" sz="2800" b="1" spc="-300" noProof="0" dirty="0"/>
              <a:t>T L </a:t>
            </a:r>
            <a:r>
              <a:rPr lang="en-US" sz="2800" b="1" noProof="0" dirty="0"/>
              <a:t>B misses?</a:t>
            </a:r>
          </a:p>
        </p:txBody>
      </p:sp>
      <p:sp>
        <p:nvSpPr>
          <p:cNvPr id="7" name="Content Placeholder 6">
            <a:extLst>
              <a:ext uri="{FF2B5EF4-FFF2-40B4-BE49-F238E27FC236}">
                <a16:creationId xmlns:a16="http://schemas.microsoft.com/office/drawing/2014/main" id="{D146EBA3-F790-9327-2C4F-E41FA4CE72EE}"/>
              </a:ext>
            </a:extLst>
          </p:cNvPr>
          <p:cNvSpPr>
            <a:spLocks noGrp="1"/>
          </p:cNvSpPr>
          <p:nvPr>
            <p:ph sz="quarter" idx="17"/>
          </p:nvPr>
        </p:nvSpPr>
        <p:spPr>
          <a:xfrm>
            <a:off x="569701" y="3598097"/>
            <a:ext cx="11151499" cy="923774"/>
          </a:xfrm>
        </p:spPr>
        <p:txBody>
          <a:bodyPr wrap="square" lIns="0" tIns="18000" rIns="0" bIns="18000" anchor="ctr" anchorCtr="0">
            <a:spAutoFit/>
          </a:bodyPr>
          <a:lstStyle/>
          <a:p>
            <a:pPr marL="457200" indent="-457200">
              <a:spcBef>
                <a:spcPts val="200"/>
              </a:spcBef>
              <a:buFont typeface="+mj-lt"/>
              <a:buAutoNum type="arabicPeriod"/>
            </a:pPr>
            <a:r>
              <a:rPr lang="en-US" sz="2800" noProof="0" dirty="0"/>
              <a:t>After flushes</a:t>
            </a:r>
          </a:p>
          <a:p>
            <a:pPr marL="457200" indent="-457200">
              <a:spcBef>
                <a:spcPts val="200"/>
              </a:spcBef>
              <a:buFont typeface="+mj-lt"/>
              <a:buAutoNum type="arabicPeriod"/>
            </a:pPr>
            <a:r>
              <a:rPr lang="en-US" sz="2800" noProof="0" dirty="0"/>
              <a:t>When the program exhibits little locality</a:t>
            </a:r>
          </a:p>
        </p:txBody>
      </p:sp>
    </p:spTree>
    <p:extLst>
      <p:ext uri="{BB962C8B-B14F-4D97-AF65-F5344CB8AC3E}">
        <p14:creationId xmlns:p14="http://schemas.microsoft.com/office/powerpoint/2010/main" val="2928451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303671"/>
            <a:ext cx="11151499" cy="559572"/>
          </a:xfrm>
        </p:spPr>
        <p:txBody>
          <a:bodyPr wrap="square" lIns="0" tIns="18000" rIns="0" bIns="18000" anchor="ctr" anchorCtr="0">
            <a:spAutoFit/>
          </a:bodyPr>
          <a:lstStyle/>
          <a:p>
            <a:r>
              <a:rPr lang="en-US" sz="3400" noProof="0" dirty="0"/>
              <a:t>Translation Lookaside Buffer (6)</a:t>
            </a:r>
            <a:endParaRPr lang="en-US" sz="2600" noProof="0" dirty="0"/>
          </a:p>
        </p:txBody>
      </p:sp>
      <p:sp>
        <p:nvSpPr>
          <p:cNvPr id="3" name="Content Placeholder 2">
            <a:extLst>
              <a:ext uri="{FF2B5EF4-FFF2-40B4-BE49-F238E27FC236}">
                <a16:creationId xmlns:a16="http://schemas.microsoft.com/office/drawing/2014/main" id="{E988E2BC-F3B1-825D-BECB-C303BE1319AA}"/>
              </a:ext>
            </a:extLst>
          </p:cNvPr>
          <p:cNvSpPr>
            <a:spLocks noGrp="1"/>
          </p:cNvSpPr>
          <p:nvPr>
            <p:ph sz="quarter" idx="13"/>
          </p:nvPr>
        </p:nvSpPr>
        <p:spPr>
          <a:xfrm>
            <a:off x="561075" y="1037703"/>
            <a:ext cx="11151499"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0D9878A0-082B-0AC6-120B-C41BD228A66F}"/>
              </a:ext>
            </a:extLst>
          </p:cNvPr>
          <p:cNvSpPr>
            <a:spLocks noGrp="1"/>
          </p:cNvSpPr>
          <p:nvPr>
            <p:ph sz="quarter" idx="14"/>
          </p:nvPr>
        </p:nvSpPr>
        <p:spPr>
          <a:xfrm>
            <a:off x="569702" y="1716375"/>
            <a:ext cx="11129988" cy="467239"/>
          </a:xfrm>
        </p:spPr>
        <p:txBody>
          <a:bodyPr wrap="square" lIns="0" tIns="18000" rIns="0" bIns="18000" anchor="ctr" anchorCtr="0">
            <a:spAutoFit/>
          </a:bodyPr>
          <a:lstStyle/>
          <a:p>
            <a:pPr marL="0" indent="0">
              <a:spcBef>
                <a:spcPts val="200"/>
              </a:spcBef>
              <a:buNone/>
            </a:pPr>
            <a:r>
              <a:rPr lang="en-US" sz="2800" spc="-300" noProof="0" dirty="0"/>
              <a:t>B T </a:t>
            </a:r>
            <a:r>
              <a:rPr lang="en-US" sz="2800" noProof="0" dirty="0"/>
              <a:t>W</a:t>
            </a:r>
            <a:r>
              <a:rPr lang="en-US" sz="2800" b="1" noProof="0" dirty="0"/>
              <a:t> when not to flush?</a:t>
            </a:r>
          </a:p>
        </p:txBody>
      </p:sp>
      <p:pic>
        <p:nvPicPr>
          <p:cNvPr id="13" name="Picture 12" descr="An illustration of translation lookaside buffer.&#10;long description is available in notes, press F6">
            <a:extLst>
              <a:ext uri="{FF2B5EF4-FFF2-40B4-BE49-F238E27FC236}">
                <a16:creationId xmlns:a16="http://schemas.microsoft.com/office/drawing/2014/main" id="{13D6BADA-DBE4-C995-34F3-FAE03D6A1B5D}"/>
              </a:ext>
            </a:extLst>
          </p:cNvPr>
          <p:cNvPicPr>
            <a:picLocks noChangeAspect="1"/>
          </p:cNvPicPr>
          <p:nvPr/>
        </p:nvPicPr>
        <p:blipFill>
          <a:blip r:embed="rId3"/>
          <a:stretch>
            <a:fillRect/>
          </a:stretch>
        </p:blipFill>
        <p:spPr>
          <a:xfrm>
            <a:off x="2038582" y="2589737"/>
            <a:ext cx="8114836" cy="2191078"/>
          </a:xfrm>
          <a:prstGeom prst="rect">
            <a:avLst/>
          </a:prstGeom>
        </p:spPr>
      </p:pic>
    </p:spTree>
    <p:extLst>
      <p:ext uri="{BB962C8B-B14F-4D97-AF65-F5344CB8AC3E}">
        <p14:creationId xmlns:p14="http://schemas.microsoft.com/office/powerpoint/2010/main" val="3054043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300256"/>
            <a:ext cx="11151499" cy="559572"/>
          </a:xfrm>
        </p:spPr>
        <p:txBody>
          <a:bodyPr wrap="square" lIns="0" tIns="18000" rIns="0" bIns="18000" anchor="ctr" anchorCtr="0">
            <a:spAutoFit/>
          </a:bodyPr>
          <a:lstStyle/>
          <a:p>
            <a:r>
              <a:rPr lang="en-US" sz="3400" spc="-500" noProof="0" dirty="0"/>
              <a:t>T L </a:t>
            </a:r>
            <a:r>
              <a:rPr lang="en-US" sz="3400" noProof="0" dirty="0"/>
              <a:t>B Misses and Page Fault Handling (1)</a:t>
            </a:r>
            <a:endParaRPr lang="en-US" sz="2600" noProof="0" dirty="0"/>
          </a:p>
        </p:txBody>
      </p:sp>
      <p:sp>
        <p:nvSpPr>
          <p:cNvPr id="4" name="Content Placeholder 3">
            <a:extLst>
              <a:ext uri="{FF2B5EF4-FFF2-40B4-BE49-F238E27FC236}">
                <a16:creationId xmlns:a16="http://schemas.microsoft.com/office/drawing/2014/main" id="{0D9878A0-082B-0AC6-120B-C41BD228A66F}"/>
              </a:ext>
            </a:extLst>
          </p:cNvPr>
          <p:cNvSpPr>
            <a:spLocks noGrp="1"/>
          </p:cNvSpPr>
          <p:nvPr>
            <p:ph sz="quarter" idx="14"/>
          </p:nvPr>
        </p:nvSpPr>
        <p:spPr>
          <a:xfrm>
            <a:off x="562376" y="1469907"/>
            <a:ext cx="4947716" cy="2252343"/>
          </a:xfrm>
        </p:spPr>
        <p:txBody>
          <a:bodyPr wrap="square" lIns="0" tIns="18000" rIns="0" bIns="18000" anchor="ctr" anchorCtr="0">
            <a:spAutoFit/>
          </a:bodyPr>
          <a:lstStyle/>
          <a:p>
            <a:pPr marL="0" indent="0">
              <a:spcBef>
                <a:spcPts val="600"/>
              </a:spcBef>
              <a:buNone/>
            </a:pPr>
            <a:r>
              <a:rPr lang="en-US" sz="2600" noProof="0" dirty="0"/>
              <a:t>Software-</a:t>
            </a:r>
            <a:r>
              <a:rPr lang="en-US" sz="2400" noProof="0" dirty="0"/>
              <a:t> v</a:t>
            </a:r>
            <a:r>
              <a:rPr lang="en-US" sz="100" noProof="0" dirty="0"/>
              <a:t>ersu</a:t>
            </a:r>
            <a:r>
              <a:rPr lang="en-US" sz="2400" noProof="0" dirty="0"/>
              <a:t>s. </a:t>
            </a:r>
            <a:r>
              <a:rPr lang="en-US" sz="2600" noProof="0" dirty="0"/>
              <a:t>hardware-managed </a:t>
            </a:r>
            <a:r>
              <a:rPr lang="en-US" sz="2600" spc="-300" noProof="0" dirty="0"/>
              <a:t>T L </a:t>
            </a:r>
            <a:r>
              <a:rPr lang="en-US" sz="2600" noProof="0" dirty="0"/>
              <a:t>B:</a:t>
            </a:r>
          </a:p>
          <a:p>
            <a:pPr marL="342900" indent="-342900">
              <a:spcBef>
                <a:spcPts val="600"/>
              </a:spcBef>
            </a:pPr>
            <a:r>
              <a:rPr lang="en-US" sz="2600" spc="-300" noProof="0" dirty="0"/>
              <a:t>T L </a:t>
            </a:r>
            <a:r>
              <a:rPr lang="en-US" sz="2600" noProof="0" dirty="0"/>
              <a:t>B misses handled by </a:t>
            </a:r>
            <a:r>
              <a:rPr lang="en-US" sz="2600" spc="-350" noProof="0" dirty="0"/>
              <a:t>O </a:t>
            </a:r>
            <a:r>
              <a:rPr lang="en-US" sz="2600" noProof="0" dirty="0"/>
              <a:t>S</a:t>
            </a:r>
            <a:r>
              <a:rPr lang="en-US" sz="2400" noProof="0" dirty="0"/>
              <a:t> v</a:t>
            </a:r>
            <a:r>
              <a:rPr lang="en-US" sz="100" noProof="0" dirty="0"/>
              <a:t>ersu</a:t>
            </a:r>
            <a:r>
              <a:rPr lang="en-US" sz="2400" noProof="0" dirty="0"/>
              <a:t>s. </a:t>
            </a:r>
            <a:r>
              <a:rPr lang="en-US" sz="2600" noProof="0" dirty="0"/>
              <a:t>hardware</a:t>
            </a:r>
          </a:p>
          <a:p>
            <a:pPr marL="342900" indent="-342900">
              <a:spcBef>
                <a:spcPts val="600"/>
              </a:spcBef>
            </a:pPr>
            <a:r>
              <a:rPr lang="en-US" sz="2600" noProof="0" dirty="0"/>
              <a:t>Flexibility </a:t>
            </a:r>
            <a:r>
              <a:rPr lang="en-US" sz="2400" noProof="0" dirty="0"/>
              <a:t>v</a:t>
            </a:r>
            <a:r>
              <a:rPr lang="en-US" sz="100" noProof="0" dirty="0"/>
              <a:t>ersu</a:t>
            </a:r>
            <a:r>
              <a:rPr lang="en-US" sz="2400" noProof="0" dirty="0"/>
              <a:t>s. </a:t>
            </a:r>
            <a:r>
              <a:rPr lang="en-US" sz="2600" noProof="0" dirty="0"/>
              <a:t>Efficiency</a:t>
            </a:r>
          </a:p>
        </p:txBody>
      </p:sp>
      <p:cxnSp>
        <p:nvCxnSpPr>
          <p:cNvPr id="8" name="Google Shape;785;g13679e2896c_0_1" descr="An arrow pointing toward right. ">
            <a:extLst>
              <a:ext uri="{FF2B5EF4-FFF2-40B4-BE49-F238E27FC236}">
                <a16:creationId xmlns:a16="http://schemas.microsoft.com/office/drawing/2014/main" id="{BB0AFF19-2ABA-A047-8B00-36B92D6F2B12}"/>
              </a:ext>
            </a:extLst>
          </p:cNvPr>
          <p:cNvCxnSpPr>
            <a:cxnSpLocks/>
          </p:cNvCxnSpPr>
          <p:nvPr/>
        </p:nvCxnSpPr>
        <p:spPr>
          <a:xfrm flipV="1">
            <a:off x="5621177" y="2634711"/>
            <a:ext cx="1304396" cy="5774"/>
          </a:xfrm>
          <a:prstGeom prst="straightConnector1">
            <a:avLst/>
          </a:prstGeom>
          <a:noFill/>
          <a:ln w="38100" cap="flat" cmpd="sng">
            <a:solidFill>
              <a:srgbClr val="191919"/>
            </a:solidFill>
            <a:prstDash val="solid"/>
            <a:round/>
            <a:headEnd type="none" w="med" len="med"/>
            <a:tailEnd type="triangle" w="med" len="med"/>
          </a:ln>
        </p:spPr>
      </p:cxnSp>
      <p:sp>
        <p:nvSpPr>
          <p:cNvPr id="6" name="Content Placeholder 5">
            <a:extLst>
              <a:ext uri="{FF2B5EF4-FFF2-40B4-BE49-F238E27FC236}">
                <a16:creationId xmlns:a16="http://schemas.microsoft.com/office/drawing/2014/main" id="{9C23AFA5-A930-CEEE-B4F1-EB38CC3F19E8}"/>
              </a:ext>
            </a:extLst>
          </p:cNvPr>
          <p:cNvSpPr>
            <a:spLocks noGrp="1"/>
          </p:cNvSpPr>
          <p:nvPr>
            <p:ph sz="quarter" idx="16"/>
          </p:nvPr>
        </p:nvSpPr>
        <p:spPr>
          <a:xfrm>
            <a:off x="7270043" y="2388805"/>
            <a:ext cx="4275509" cy="836571"/>
          </a:xfrm>
        </p:spPr>
        <p:txBody>
          <a:bodyPr wrap="square" lIns="0" tIns="18000" rIns="0" bIns="18000" anchor="ctr" anchorCtr="0">
            <a:spAutoFit/>
          </a:bodyPr>
          <a:lstStyle/>
          <a:p>
            <a:pPr marL="0" indent="0">
              <a:buNone/>
            </a:pPr>
            <a:r>
              <a:rPr lang="en-US" sz="2600" noProof="0" dirty="0"/>
              <a:t>Hardware walks </a:t>
            </a:r>
            <a:r>
              <a:rPr lang="en-US" sz="2600" spc="-300" noProof="0" dirty="0"/>
              <a:t>P T </a:t>
            </a:r>
            <a:r>
              <a:rPr lang="en-US" sz="2600" noProof="0" dirty="0"/>
              <a:t>s and fills </a:t>
            </a:r>
            <a:r>
              <a:rPr lang="en-US" sz="2600" spc="-300" noProof="0" dirty="0"/>
              <a:t>T L </a:t>
            </a:r>
            <a:r>
              <a:rPr lang="en-US" sz="2600" noProof="0" dirty="0"/>
              <a:t>B</a:t>
            </a:r>
          </a:p>
        </p:txBody>
      </p:sp>
      <p:cxnSp>
        <p:nvCxnSpPr>
          <p:cNvPr id="5" name="Google Shape;784;g13679e2896c_0_1" descr="An arrow pointing toward south direction.">
            <a:extLst>
              <a:ext uri="{FF2B5EF4-FFF2-40B4-BE49-F238E27FC236}">
                <a16:creationId xmlns:a16="http://schemas.microsoft.com/office/drawing/2014/main" id="{A3ED998C-AFF4-31EF-5C93-2C018AD3FA37}"/>
              </a:ext>
            </a:extLst>
          </p:cNvPr>
          <p:cNvCxnSpPr>
            <a:cxnSpLocks/>
          </p:cNvCxnSpPr>
          <p:nvPr/>
        </p:nvCxnSpPr>
        <p:spPr>
          <a:xfrm>
            <a:off x="2342729" y="3882661"/>
            <a:ext cx="14100" cy="489000"/>
          </a:xfrm>
          <a:prstGeom prst="straightConnector1">
            <a:avLst/>
          </a:prstGeom>
          <a:noFill/>
          <a:ln w="38100" cap="flat" cmpd="sng">
            <a:solidFill>
              <a:srgbClr val="191919"/>
            </a:solidFill>
            <a:prstDash val="solid"/>
            <a:round/>
            <a:headEnd type="none" w="med" len="med"/>
            <a:tailEnd type="triangle" w="med" len="med"/>
          </a:ln>
        </p:spPr>
      </p:cxnSp>
      <p:sp>
        <p:nvSpPr>
          <p:cNvPr id="7" name="Content Placeholder 6">
            <a:extLst>
              <a:ext uri="{FF2B5EF4-FFF2-40B4-BE49-F238E27FC236}">
                <a16:creationId xmlns:a16="http://schemas.microsoft.com/office/drawing/2014/main" id="{D146EBA3-F790-9327-2C4F-E41FA4CE72EE}"/>
              </a:ext>
            </a:extLst>
          </p:cNvPr>
          <p:cNvSpPr>
            <a:spLocks noGrp="1"/>
          </p:cNvSpPr>
          <p:nvPr>
            <p:ph sz="quarter" idx="17"/>
          </p:nvPr>
        </p:nvSpPr>
        <p:spPr>
          <a:xfrm>
            <a:off x="560433" y="4480749"/>
            <a:ext cx="5951378" cy="1636790"/>
          </a:xfrm>
        </p:spPr>
        <p:txBody>
          <a:bodyPr wrap="square" lIns="0" tIns="18000" rIns="0" bIns="18000" anchor="ctr" anchorCtr="0">
            <a:spAutoFit/>
          </a:bodyPr>
          <a:lstStyle/>
          <a:p>
            <a:pPr marL="0" indent="0">
              <a:spcBef>
                <a:spcPts val="200"/>
              </a:spcBef>
              <a:buNone/>
            </a:pPr>
            <a:r>
              <a:rPr lang="en-US" sz="2600" noProof="0" dirty="0"/>
              <a:t>E.g., </a:t>
            </a:r>
            <a:r>
              <a:rPr lang="en-US" sz="2600" spc="-300" noProof="0" dirty="0"/>
              <a:t>O </a:t>
            </a:r>
            <a:r>
              <a:rPr lang="en-US" sz="2600" noProof="0" dirty="0"/>
              <a:t>S may preload </a:t>
            </a:r>
            <a:r>
              <a:rPr lang="en-US" sz="2600" spc="-300" noProof="0" dirty="0"/>
              <a:t>T L </a:t>
            </a:r>
            <a:r>
              <a:rPr lang="en-US" sz="2600" noProof="0" dirty="0"/>
              <a:t>B entries that it expects to need later (say the entries for a server to which current process sends msg)</a:t>
            </a:r>
          </a:p>
        </p:txBody>
      </p:sp>
    </p:spTree>
    <p:extLst>
      <p:ext uri="{BB962C8B-B14F-4D97-AF65-F5344CB8AC3E}">
        <p14:creationId xmlns:p14="http://schemas.microsoft.com/office/powerpoint/2010/main" val="2046626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304746"/>
            <a:ext cx="11151499" cy="559572"/>
          </a:xfrm>
        </p:spPr>
        <p:txBody>
          <a:bodyPr wrap="square" lIns="0" tIns="18000" rIns="0" bIns="18000" anchor="ctr" anchorCtr="0">
            <a:spAutoFit/>
          </a:bodyPr>
          <a:lstStyle/>
          <a:p>
            <a:r>
              <a:rPr lang="en-US" sz="3400" spc="-500" noProof="0" dirty="0"/>
              <a:t>T L </a:t>
            </a:r>
            <a:r>
              <a:rPr lang="en-US" sz="3400" noProof="0" dirty="0"/>
              <a:t>B Misses and Page Fault Handling (2)</a:t>
            </a:r>
            <a:endParaRPr lang="en-US" sz="2600" noProof="0" dirty="0"/>
          </a:p>
        </p:txBody>
      </p:sp>
      <p:sp>
        <p:nvSpPr>
          <p:cNvPr id="4" name="Content Placeholder 3">
            <a:extLst>
              <a:ext uri="{FF2B5EF4-FFF2-40B4-BE49-F238E27FC236}">
                <a16:creationId xmlns:a16="http://schemas.microsoft.com/office/drawing/2014/main" id="{0D9878A0-082B-0AC6-120B-C41BD228A66F}"/>
              </a:ext>
            </a:extLst>
          </p:cNvPr>
          <p:cNvSpPr>
            <a:spLocks noGrp="1"/>
          </p:cNvSpPr>
          <p:nvPr>
            <p:ph sz="quarter" idx="14"/>
          </p:nvPr>
        </p:nvSpPr>
        <p:spPr>
          <a:xfrm>
            <a:off x="552448" y="988539"/>
            <a:ext cx="11129989" cy="4529889"/>
          </a:xfrm>
        </p:spPr>
        <p:txBody>
          <a:bodyPr wrap="square" lIns="0" tIns="18000" rIns="0" bIns="18000" anchor="ctr" anchorCtr="0">
            <a:spAutoFit/>
          </a:bodyPr>
          <a:lstStyle/>
          <a:p>
            <a:pPr marL="342900" indent="-342900">
              <a:spcBef>
                <a:spcPts val="600"/>
              </a:spcBef>
            </a:pPr>
            <a:r>
              <a:rPr lang="en-US" sz="2800" spc="-300" noProof="0" dirty="0"/>
              <a:t>T L </a:t>
            </a:r>
            <a:r>
              <a:rPr lang="en-US" sz="2800" noProof="0" dirty="0"/>
              <a:t>B miss handling:</a:t>
            </a:r>
          </a:p>
          <a:p>
            <a:pPr marL="829818" lvl="1" indent="-342900"/>
            <a:r>
              <a:rPr lang="en-US" sz="2800" noProof="0" dirty="0"/>
              <a:t>Walk page tables to find the mapping</a:t>
            </a:r>
          </a:p>
          <a:p>
            <a:pPr marL="1229868" lvl="2" indent="-342900"/>
            <a:r>
              <a:rPr lang="en-US" sz="2800" noProof="0" dirty="0"/>
              <a:t>If mapping found, fill new </a:t>
            </a:r>
            <a:r>
              <a:rPr lang="en-US" sz="2800" spc="-300" noProof="0" dirty="0"/>
              <a:t>T L </a:t>
            </a:r>
            <a:r>
              <a:rPr lang="en-US" sz="2800" noProof="0" dirty="0"/>
              <a:t>B entry (</a:t>
            </a:r>
            <a:r>
              <a:rPr lang="en-US" sz="2800" b="1" noProof="0" dirty="0"/>
              <a:t>soft miss</a:t>
            </a:r>
            <a:r>
              <a:rPr lang="en-US" sz="2800" noProof="0" dirty="0"/>
              <a:t>)</a:t>
            </a:r>
          </a:p>
          <a:p>
            <a:pPr marL="1229868" lvl="2" indent="-342900"/>
            <a:r>
              <a:rPr lang="en-US" sz="2800" noProof="0" dirty="0"/>
              <a:t>If mapping not found, page fault (</a:t>
            </a:r>
            <a:r>
              <a:rPr lang="en-US" sz="2800" b="1" noProof="0" dirty="0"/>
              <a:t>hard miss</a:t>
            </a:r>
            <a:r>
              <a:rPr lang="en-US" sz="2800" noProof="0" dirty="0"/>
              <a:t>)</a:t>
            </a:r>
          </a:p>
          <a:p>
            <a:pPr marL="342900" indent="-342900">
              <a:spcBef>
                <a:spcPts val="600"/>
              </a:spcBef>
            </a:pPr>
            <a:r>
              <a:rPr lang="en-US" sz="2800" spc="-300" noProof="0" dirty="0"/>
              <a:t>O </a:t>
            </a:r>
            <a:r>
              <a:rPr lang="en-US" sz="2800" noProof="0" dirty="0"/>
              <a:t>S handles </a:t>
            </a:r>
            <a:r>
              <a:rPr lang="en-US" sz="2800" spc="-300" noProof="0" dirty="0"/>
              <a:t>P F </a:t>
            </a:r>
            <a:r>
              <a:rPr lang="en-US" sz="2800" noProof="0" dirty="0"/>
              <a:t>s (similar to interrupts), cases:</a:t>
            </a:r>
          </a:p>
          <a:p>
            <a:pPr marL="829818" lvl="1" indent="-342900"/>
            <a:r>
              <a:rPr lang="en-US" sz="2800" noProof="0" dirty="0"/>
              <a:t>Access violation (</a:t>
            </a:r>
            <a:r>
              <a:rPr lang="en-US" sz="2800" b="1" noProof="0" dirty="0"/>
              <a:t>segmentation fault</a:t>
            </a:r>
            <a:r>
              <a:rPr lang="en-US" sz="2800" noProof="0" dirty="0"/>
              <a:t>)</a:t>
            </a:r>
          </a:p>
          <a:p>
            <a:pPr marL="829818" lvl="1" indent="-342900"/>
            <a:r>
              <a:rPr lang="en-US" sz="2800" noProof="0" dirty="0"/>
              <a:t>Legal access, </a:t>
            </a:r>
            <a:r>
              <a:rPr lang="en-US" sz="2800" spc="-300" noProof="0" dirty="0"/>
              <a:t>P </a:t>
            </a:r>
            <a:r>
              <a:rPr lang="en-US" sz="2800" noProof="0" dirty="0"/>
              <a:t>F handler needs to fix up page tables:</a:t>
            </a:r>
          </a:p>
          <a:p>
            <a:pPr marL="1229868" lvl="2" indent="-342900"/>
            <a:r>
              <a:rPr lang="en-US" sz="2800" noProof="0" dirty="0"/>
              <a:t>The page is already in memory (</a:t>
            </a:r>
            <a:r>
              <a:rPr lang="en-US" sz="2800" b="1" noProof="0" dirty="0"/>
              <a:t>minor </a:t>
            </a:r>
            <a:r>
              <a:rPr lang="en-US" sz="2800" b="1" spc="-300" noProof="0" dirty="0"/>
              <a:t>P </a:t>
            </a:r>
            <a:r>
              <a:rPr lang="en-US" sz="2800" b="1" noProof="0" dirty="0"/>
              <a:t>F</a:t>
            </a:r>
            <a:r>
              <a:rPr lang="en-US" sz="2800" noProof="0" dirty="0"/>
              <a:t>) </a:t>
            </a:r>
            <a:r>
              <a:rPr lang="en-US" sz="2800" spc="-300" noProof="0" dirty="0"/>
              <a:t>O </a:t>
            </a:r>
            <a:r>
              <a:rPr lang="en-US" sz="2800" noProof="0" dirty="0"/>
              <a:t>R</a:t>
            </a:r>
          </a:p>
          <a:p>
            <a:pPr marL="1229868" lvl="2" indent="-342900"/>
            <a:r>
              <a:rPr lang="en-US" sz="2800" noProof="0" dirty="0"/>
              <a:t>The page must be fetched from disk (</a:t>
            </a:r>
            <a:r>
              <a:rPr lang="en-US" sz="2800" b="1" noProof="0" dirty="0"/>
              <a:t>major </a:t>
            </a:r>
            <a:r>
              <a:rPr lang="en-US" sz="2800" b="1" spc="-300" noProof="0" dirty="0"/>
              <a:t>P </a:t>
            </a:r>
            <a:r>
              <a:rPr lang="en-US" sz="2800" b="1" noProof="0" dirty="0"/>
              <a:t>F</a:t>
            </a:r>
            <a:r>
              <a:rPr lang="en-US" sz="2800" noProof="0" dirty="0"/>
              <a:t>)</a:t>
            </a:r>
          </a:p>
        </p:txBody>
      </p:sp>
    </p:spTree>
    <p:extLst>
      <p:ext uri="{BB962C8B-B14F-4D97-AF65-F5344CB8AC3E}">
        <p14:creationId xmlns:p14="http://schemas.microsoft.com/office/powerpoint/2010/main" val="3510462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6B69-D7E0-928E-043F-09A6DF39C3CB}"/>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Page Replacement</a:t>
            </a:r>
          </a:p>
        </p:txBody>
      </p:sp>
      <p:sp>
        <p:nvSpPr>
          <p:cNvPr id="4" name="Content Placeholder 3">
            <a:extLst>
              <a:ext uri="{FF2B5EF4-FFF2-40B4-BE49-F238E27FC236}">
                <a16:creationId xmlns:a16="http://schemas.microsoft.com/office/drawing/2014/main" id="{0D9878A0-082B-0AC6-120B-C41BD228A66F}"/>
              </a:ext>
            </a:extLst>
          </p:cNvPr>
          <p:cNvSpPr>
            <a:spLocks noGrp="1"/>
          </p:cNvSpPr>
          <p:nvPr>
            <p:ph sz="quarter" idx="14"/>
          </p:nvPr>
        </p:nvSpPr>
        <p:spPr>
          <a:xfrm>
            <a:off x="552450" y="987631"/>
            <a:ext cx="11151500" cy="3283394"/>
          </a:xfrm>
        </p:spPr>
        <p:txBody>
          <a:bodyPr wrap="square" lIns="0" tIns="18000" rIns="0" bIns="18000" anchor="ctr" anchorCtr="0">
            <a:spAutoFit/>
          </a:bodyPr>
          <a:lstStyle/>
          <a:p>
            <a:pPr marL="342900" indent="-342900">
              <a:spcBef>
                <a:spcPts val="600"/>
              </a:spcBef>
            </a:pPr>
            <a:r>
              <a:rPr lang="en-US" sz="2800" noProof="0" dirty="0"/>
              <a:t>Computer might use more virtual memory than it has physical memory</a:t>
            </a:r>
          </a:p>
          <a:p>
            <a:pPr marL="342900" indent="-342900">
              <a:spcBef>
                <a:spcPts val="600"/>
              </a:spcBef>
            </a:pPr>
            <a:r>
              <a:rPr lang="en-US" sz="2800" noProof="0" dirty="0"/>
              <a:t>Paging creates the illusion of unlimited memory available to user processes</a:t>
            </a:r>
          </a:p>
          <a:p>
            <a:pPr marL="342900" indent="-342900">
              <a:spcBef>
                <a:spcPts val="600"/>
              </a:spcBef>
            </a:pPr>
            <a:r>
              <a:rPr lang="en-US" sz="2800" noProof="0" dirty="0"/>
              <a:t>When a logical page is not in memory (swapped out to a file/partition), the </a:t>
            </a:r>
            <a:r>
              <a:rPr lang="en-US" sz="2800" spc="-300" noProof="0" dirty="0"/>
              <a:t>O </a:t>
            </a:r>
            <a:r>
              <a:rPr lang="en-US" sz="2800" noProof="0" dirty="0"/>
              <a:t>S has to page it in on a page fault</a:t>
            </a:r>
          </a:p>
          <a:p>
            <a:pPr marL="342900" indent="-342900">
              <a:spcBef>
                <a:spcPts val="600"/>
              </a:spcBef>
            </a:pPr>
            <a:r>
              <a:rPr lang="en-US" sz="2800" noProof="0" dirty="0"/>
              <a:t>Swapping out: direct or indirect reclaim</a:t>
            </a:r>
          </a:p>
        </p:txBody>
      </p:sp>
      <p:sp>
        <p:nvSpPr>
          <p:cNvPr id="6" name="Content Placeholder 5">
            <a:extLst>
              <a:ext uri="{FF2B5EF4-FFF2-40B4-BE49-F238E27FC236}">
                <a16:creationId xmlns:a16="http://schemas.microsoft.com/office/drawing/2014/main" id="{9C23AFA5-A930-CEEE-B4F1-EB38CC3F19E8}"/>
              </a:ext>
            </a:extLst>
          </p:cNvPr>
          <p:cNvSpPr>
            <a:spLocks noGrp="1"/>
          </p:cNvSpPr>
          <p:nvPr>
            <p:ph sz="quarter" idx="16"/>
          </p:nvPr>
        </p:nvSpPr>
        <p:spPr>
          <a:xfrm>
            <a:off x="552450" y="4307436"/>
            <a:ext cx="7282703" cy="467239"/>
          </a:xfrm>
        </p:spPr>
        <p:txBody>
          <a:bodyPr wrap="square" lIns="0" tIns="18000" rIns="0" bIns="18000" anchor="ctr" anchorCtr="0">
            <a:spAutoFit/>
          </a:bodyPr>
          <a:lstStyle/>
          <a:p>
            <a:pPr marL="342900" indent="-342900"/>
            <a:r>
              <a:rPr lang="en-US" sz="2800" noProof="0" dirty="0"/>
              <a:t>Another logical page has to be swapped out</a:t>
            </a:r>
          </a:p>
        </p:txBody>
      </p:sp>
      <p:graphicFrame>
        <p:nvGraphicFramePr>
          <p:cNvPr id="11" name="Object 10" descr="Implies.">
            <a:extLst>
              <a:ext uri="{FF2B5EF4-FFF2-40B4-BE49-F238E27FC236}">
                <a16:creationId xmlns:a16="http://schemas.microsoft.com/office/drawing/2014/main" id="{3EC0E6ED-A43D-D186-0AFC-8B70542F606B}"/>
              </a:ext>
            </a:extLst>
          </p:cNvPr>
          <p:cNvGraphicFramePr>
            <a:graphicFrameLocks noChangeAspect="1"/>
          </p:cNvGraphicFramePr>
          <p:nvPr>
            <p:extLst>
              <p:ext uri="{D42A27DB-BD31-4B8C-83A1-F6EECF244321}">
                <p14:modId xmlns:p14="http://schemas.microsoft.com/office/powerpoint/2010/main" val="287587910"/>
              </p:ext>
            </p:extLst>
          </p:nvPr>
        </p:nvGraphicFramePr>
        <p:xfrm>
          <a:off x="7932645" y="4427538"/>
          <a:ext cx="508000" cy="301625"/>
        </p:xfrm>
        <a:graphic>
          <a:graphicData uri="http://schemas.openxmlformats.org/presentationml/2006/ole">
            <mc:AlternateContent xmlns:mc="http://schemas.openxmlformats.org/markup-compatibility/2006">
              <mc:Choice xmlns:v="urn:schemas-microsoft-com:vml" Requires="v">
                <p:oleObj name="Equation" r:id="rId3" imgW="190440" imgH="152280" progId="Equation.DSMT4">
                  <p:embed/>
                </p:oleObj>
              </mc:Choice>
              <mc:Fallback>
                <p:oleObj name="Equation" r:id="rId3" imgW="190440" imgH="152280" progId="Equation.DSMT4">
                  <p:embed/>
                  <p:pic>
                    <p:nvPicPr>
                      <p:cNvPr id="11" name="Object 10" descr="A right headed arrow. ">
                        <a:extLst>
                          <a:ext uri="{FF2B5EF4-FFF2-40B4-BE49-F238E27FC236}">
                            <a16:creationId xmlns:a16="http://schemas.microsoft.com/office/drawing/2014/main" id="{3EC0E6ED-A43D-D186-0AFC-8B70542F606B}"/>
                          </a:ext>
                        </a:extLst>
                      </p:cNvPr>
                      <p:cNvPicPr/>
                      <p:nvPr/>
                    </p:nvPicPr>
                    <p:blipFill>
                      <a:blip r:embed="rId4"/>
                      <a:stretch>
                        <a:fillRect/>
                      </a:stretch>
                    </p:blipFill>
                    <p:spPr>
                      <a:xfrm>
                        <a:off x="7932645" y="4427538"/>
                        <a:ext cx="508000" cy="301625"/>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D146EBA3-F790-9327-2C4F-E41FA4CE72EE}"/>
              </a:ext>
            </a:extLst>
          </p:cNvPr>
          <p:cNvSpPr>
            <a:spLocks noGrp="1"/>
          </p:cNvSpPr>
          <p:nvPr>
            <p:ph sz="quarter" idx="17"/>
          </p:nvPr>
        </p:nvSpPr>
        <p:spPr>
          <a:xfrm>
            <a:off x="8490467" y="4307435"/>
            <a:ext cx="1119653" cy="467239"/>
          </a:xfrm>
        </p:spPr>
        <p:txBody>
          <a:bodyPr wrap="square" lIns="0" tIns="18000" rIns="0" bIns="18000" anchor="ctr" anchorCtr="0">
            <a:spAutoFit/>
          </a:bodyPr>
          <a:lstStyle/>
          <a:p>
            <a:pPr marL="0" indent="0">
              <a:spcBef>
                <a:spcPts val="200"/>
              </a:spcBef>
              <a:buNone/>
            </a:pPr>
            <a:r>
              <a:rPr lang="en-US" sz="2800" i="1" noProof="0" dirty="0"/>
              <a:t>which?</a:t>
            </a:r>
          </a:p>
        </p:txBody>
      </p:sp>
    </p:spTree>
    <p:extLst>
      <p:ext uri="{BB962C8B-B14F-4D97-AF65-F5344CB8AC3E}">
        <p14:creationId xmlns:p14="http://schemas.microsoft.com/office/powerpoint/2010/main" val="2150587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6E6F-C04C-6C8C-3457-B3F12823D211}"/>
              </a:ext>
            </a:extLst>
          </p:cNvPr>
          <p:cNvSpPr>
            <a:spLocks noGrp="1"/>
          </p:cNvSpPr>
          <p:nvPr>
            <p:ph type="title"/>
          </p:nvPr>
        </p:nvSpPr>
        <p:spPr>
          <a:xfrm>
            <a:off x="561075" y="307267"/>
            <a:ext cx="11151499" cy="559572"/>
          </a:xfrm>
        </p:spPr>
        <p:txBody>
          <a:bodyPr wrap="square" lIns="0" tIns="18000" rIns="0" bIns="18000" anchor="ctr" anchorCtr="0">
            <a:spAutoFit/>
          </a:bodyPr>
          <a:lstStyle/>
          <a:p>
            <a:r>
              <a:rPr lang="en-US" sz="3400" noProof="0" dirty="0"/>
              <a:t>Page Replacement: Hardware Support</a:t>
            </a:r>
          </a:p>
        </p:txBody>
      </p:sp>
      <p:sp>
        <p:nvSpPr>
          <p:cNvPr id="3" name="Content Placeholder 2">
            <a:extLst>
              <a:ext uri="{FF2B5EF4-FFF2-40B4-BE49-F238E27FC236}">
                <a16:creationId xmlns:a16="http://schemas.microsoft.com/office/drawing/2014/main" id="{B9CFC8A0-16B5-532A-ADC4-1072A2E65A42}"/>
              </a:ext>
            </a:extLst>
          </p:cNvPr>
          <p:cNvSpPr>
            <a:spLocks noGrp="1"/>
          </p:cNvSpPr>
          <p:nvPr>
            <p:ph sz="quarter" idx="13"/>
          </p:nvPr>
        </p:nvSpPr>
        <p:spPr>
          <a:xfrm>
            <a:off x="561077" y="986665"/>
            <a:ext cx="2401198"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pic>
        <p:nvPicPr>
          <p:cNvPr id="12" name="Picture 11" descr="An illustration of page replacement hardware support.&#10;Long Description is available in notes, press F6">
            <a:extLst>
              <a:ext uri="{FF2B5EF4-FFF2-40B4-BE49-F238E27FC236}">
                <a16:creationId xmlns:a16="http://schemas.microsoft.com/office/drawing/2014/main" id="{979D5597-4050-FF83-3D35-459FA107A936}"/>
              </a:ext>
            </a:extLst>
          </p:cNvPr>
          <p:cNvPicPr>
            <a:picLocks noChangeAspect="1"/>
          </p:cNvPicPr>
          <p:nvPr/>
        </p:nvPicPr>
        <p:blipFill>
          <a:blip r:embed="rId3"/>
          <a:stretch>
            <a:fillRect/>
          </a:stretch>
        </p:blipFill>
        <p:spPr>
          <a:xfrm>
            <a:off x="2723403" y="1526737"/>
            <a:ext cx="6745197" cy="1364328"/>
          </a:xfrm>
          <a:prstGeom prst="rect">
            <a:avLst/>
          </a:prstGeom>
        </p:spPr>
      </p:pic>
      <p:sp>
        <p:nvSpPr>
          <p:cNvPr id="4" name="Content Placeholder 3">
            <a:extLst>
              <a:ext uri="{FF2B5EF4-FFF2-40B4-BE49-F238E27FC236}">
                <a16:creationId xmlns:a16="http://schemas.microsoft.com/office/drawing/2014/main" id="{2126BA4B-B90F-3D3B-BF5C-9A52117534C7}"/>
              </a:ext>
            </a:extLst>
          </p:cNvPr>
          <p:cNvSpPr>
            <a:spLocks noGrp="1"/>
          </p:cNvSpPr>
          <p:nvPr>
            <p:ph sz="quarter" idx="14"/>
          </p:nvPr>
        </p:nvSpPr>
        <p:spPr>
          <a:xfrm>
            <a:off x="561974" y="2972090"/>
            <a:ext cx="11150599" cy="2293380"/>
          </a:xfrm>
        </p:spPr>
        <p:txBody>
          <a:bodyPr wrap="square" lIns="0" tIns="18000" rIns="0" bIns="18000" anchor="ctr" anchorCtr="0">
            <a:spAutoFit/>
          </a:bodyPr>
          <a:lstStyle/>
          <a:p>
            <a:pPr marL="0" indent="0">
              <a:spcBef>
                <a:spcPts val="200"/>
              </a:spcBef>
              <a:buNone/>
            </a:pPr>
            <a:r>
              <a:rPr lang="en-US" sz="2800" noProof="0" dirty="0"/>
              <a:t>Relevant </a:t>
            </a:r>
            <a:r>
              <a:rPr lang="en-US" sz="2800" spc="-300" noProof="0" dirty="0"/>
              <a:t>P T </a:t>
            </a:r>
            <a:r>
              <a:rPr lang="en-US" sz="2800" noProof="0" dirty="0"/>
              <a:t>E bits, e.g.:</a:t>
            </a:r>
          </a:p>
          <a:p>
            <a:pPr marL="342900" indent="-342900">
              <a:spcBef>
                <a:spcPts val="200"/>
              </a:spcBef>
            </a:pPr>
            <a:r>
              <a:rPr lang="en-US" sz="2800" noProof="0" dirty="0"/>
              <a:t>Modified (</a:t>
            </a:r>
            <a:r>
              <a:rPr lang="en-US" sz="2800" b="1" noProof="0" dirty="0"/>
              <a:t>M</a:t>
            </a:r>
            <a:r>
              <a:rPr lang="en-US" sz="2800" noProof="0" dirty="0"/>
              <a:t>): Set when page modified (aka “dirty” bit)</a:t>
            </a:r>
          </a:p>
          <a:p>
            <a:pPr marL="342900" indent="-342900">
              <a:spcBef>
                <a:spcPts val="200"/>
              </a:spcBef>
            </a:pPr>
            <a:r>
              <a:rPr lang="en-US" sz="2800" noProof="0" dirty="0"/>
              <a:t>Referenced (</a:t>
            </a:r>
            <a:r>
              <a:rPr lang="en-US" sz="2800" b="1" noProof="0" dirty="0"/>
              <a:t>R</a:t>
            </a:r>
            <a:r>
              <a:rPr lang="en-US" sz="2800" noProof="0" dirty="0"/>
              <a:t>): Set when page accessed (aka “accessed” bit)</a:t>
            </a:r>
          </a:p>
          <a:p>
            <a:pPr marL="342900" indent="-342900">
              <a:spcBef>
                <a:spcPts val="200"/>
              </a:spcBef>
            </a:pPr>
            <a:r>
              <a:rPr lang="en-US" sz="2800" noProof="0" dirty="0"/>
              <a:t>Available: Reserved for </a:t>
            </a:r>
            <a:r>
              <a:rPr lang="en-US" sz="2800" spc="-300" noProof="0" dirty="0"/>
              <a:t>S </a:t>
            </a:r>
            <a:r>
              <a:rPr lang="en-US" sz="2800" noProof="0" dirty="0"/>
              <a:t>W extensions</a:t>
            </a:r>
          </a:p>
          <a:p>
            <a:pPr marL="829818" lvl="1" indent="-342900">
              <a:spcBef>
                <a:spcPts val="200"/>
              </a:spcBef>
            </a:pPr>
            <a:r>
              <a:rPr lang="en-US" sz="2800" noProof="0" dirty="0"/>
              <a:t>e.g., Soft-dirty bit on Linux, set by the kernel at every write page</a:t>
            </a:r>
            <a:endParaRPr lang="en-US" sz="2000" noProof="0" dirty="0"/>
          </a:p>
        </p:txBody>
      </p:sp>
      <p:sp>
        <p:nvSpPr>
          <p:cNvPr id="5" name="Content Placeholder 4">
            <a:extLst>
              <a:ext uri="{FF2B5EF4-FFF2-40B4-BE49-F238E27FC236}">
                <a16:creationId xmlns:a16="http://schemas.microsoft.com/office/drawing/2014/main" id="{C3BC9447-49DE-D668-9A43-6AAB4456FC05}"/>
              </a:ext>
            </a:extLst>
          </p:cNvPr>
          <p:cNvSpPr>
            <a:spLocks noGrp="1"/>
          </p:cNvSpPr>
          <p:nvPr>
            <p:ph sz="quarter" idx="15"/>
          </p:nvPr>
        </p:nvSpPr>
        <p:spPr>
          <a:xfrm>
            <a:off x="1447800" y="5336919"/>
            <a:ext cx="1510554" cy="467239"/>
          </a:xfrm>
        </p:spPr>
        <p:txBody>
          <a:bodyPr wrap="square" lIns="0" tIns="18000" rIns="0" bIns="18000" anchor="ctr" anchorCtr="0">
            <a:spAutoFit/>
          </a:bodyPr>
          <a:lstStyle/>
          <a:p>
            <a:pPr marL="587375" lvl="1" indent="-587375">
              <a:buNone/>
            </a:pPr>
            <a:r>
              <a:rPr lang="en-US" sz="2800" noProof="0" dirty="0"/>
              <a:t>fault (</a:t>
            </a:r>
            <a:r>
              <a:rPr lang="en-US" sz="2800" spc="-300" noProof="0" dirty="0"/>
              <a:t>P </a:t>
            </a:r>
            <a:r>
              <a:rPr lang="en-US" sz="2800" noProof="0" dirty="0"/>
              <a:t>F)</a:t>
            </a:r>
          </a:p>
        </p:txBody>
      </p:sp>
      <p:graphicFrame>
        <p:nvGraphicFramePr>
          <p:cNvPr id="10" name="Object 9" descr="An arrow pointing toward right. ">
            <a:extLst>
              <a:ext uri="{FF2B5EF4-FFF2-40B4-BE49-F238E27FC236}">
                <a16:creationId xmlns:a16="http://schemas.microsoft.com/office/drawing/2014/main" id="{4F32F7FD-E840-8912-98DB-5B4731453CEB}"/>
              </a:ext>
            </a:extLst>
          </p:cNvPr>
          <p:cNvGraphicFramePr>
            <a:graphicFrameLocks noChangeAspect="1"/>
          </p:cNvGraphicFramePr>
          <p:nvPr>
            <p:extLst>
              <p:ext uri="{D42A27DB-BD31-4B8C-83A1-F6EECF244321}">
                <p14:modId xmlns:p14="http://schemas.microsoft.com/office/powerpoint/2010/main" val="2502982899"/>
              </p:ext>
            </p:extLst>
          </p:nvPr>
        </p:nvGraphicFramePr>
        <p:xfrm>
          <a:off x="3069170" y="5475897"/>
          <a:ext cx="374650" cy="276225"/>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0" name="Object 9" descr="A right headed arrow. ">
                        <a:extLst>
                          <a:ext uri="{FF2B5EF4-FFF2-40B4-BE49-F238E27FC236}">
                            <a16:creationId xmlns:a16="http://schemas.microsoft.com/office/drawing/2014/main" id="{4F32F7FD-E840-8912-98DB-5B4731453CEB}"/>
                          </a:ext>
                        </a:extLst>
                      </p:cNvPr>
                      <p:cNvPicPr/>
                      <p:nvPr/>
                    </p:nvPicPr>
                    <p:blipFill>
                      <a:blip r:embed="rId5"/>
                      <a:stretch>
                        <a:fillRect/>
                      </a:stretch>
                    </p:blipFill>
                    <p:spPr>
                      <a:xfrm>
                        <a:off x="3069170" y="5475897"/>
                        <a:ext cx="374650" cy="276225"/>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2C4FE647-298A-DCEF-B230-BE064D7F8D9E}"/>
              </a:ext>
            </a:extLst>
          </p:cNvPr>
          <p:cNvSpPr>
            <a:spLocks noGrp="1"/>
          </p:cNvSpPr>
          <p:nvPr>
            <p:ph sz="quarter" idx="16"/>
          </p:nvPr>
        </p:nvSpPr>
        <p:spPr>
          <a:xfrm>
            <a:off x="3545675" y="5362461"/>
            <a:ext cx="7550949" cy="467239"/>
          </a:xfrm>
        </p:spPr>
        <p:txBody>
          <a:bodyPr wrap="square" lIns="0" tIns="18000" rIns="0" bIns="18000" anchor="ctr" anchorCtr="0">
            <a:spAutoFit/>
          </a:bodyPr>
          <a:lstStyle/>
          <a:p>
            <a:pPr marL="485775" lvl="1" indent="-485775">
              <a:buNone/>
            </a:pPr>
            <a:r>
              <a:rPr lang="en-US" sz="2800" noProof="0" dirty="0"/>
              <a:t>because “dirty” bit is also used for other internal</a:t>
            </a:r>
          </a:p>
        </p:txBody>
      </p:sp>
      <p:sp>
        <p:nvSpPr>
          <p:cNvPr id="7" name="Content Placeholder 6">
            <a:extLst>
              <a:ext uri="{FF2B5EF4-FFF2-40B4-BE49-F238E27FC236}">
                <a16:creationId xmlns:a16="http://schemas.microsoft.com/office/drawing/2014/main" id="{85E66C64-A325-07F4-0358-A63C286CCBAB}"/>
              </a:ext>
            </a:extLst>
          </p:cNvPr>
          <p:cNvSpPr>
            <a:spLocks noGrp="1"/>
          </p:cNvSpPr>
          <p:nvPr>
            <p:ph sz="quarter" idx="17"/>
          </p:nvPr>
        </p:nvSpPr>
        <p:spPr>
          <a:xfrm>
            <a:off x="1447799" y="5869415"/>
            <a:ext cx="1714501" cy="467239"/>
          </a:xfrm>
        </p:spPr>
        <p:txBody>
          <a:bodyPr wrap="square" lIns="0" tIns="18000" rIns="0" bIns="18000" anchor="ctr" anchorCtr="0">
            <a:spAutoFit/>
          </a:bodyPr>
          <a:lstStyle/>
          <a:p>
            <a:pPr marL="587375" lvl="1" indent="-587375">
              <a:buNone/>
            </a:pPr>
            <a:r>
              <a:rPr lang="en-US" sz="2800" noProof="0" dirty="0"/>
              <a:t>purposes</a:t>
            </a:r>
          </a:p>
        </p:txBody>
      </p:sp>
    </p:spTree>
    <p:extLst>
      <p:ext uri="{BB962C8B-B14F-4D97-AF65-F5344CB8AC3E}">
        <p14:creationId xmlns:p14="http://schemas.microsoft.com/office/powerpoint/2010/main" val="218935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6E6F-C04C-6C8C-3457-B3F12823D211}"/>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Page Replacement Algorithms</a:t>
            </a:r>
          </a:p>
        </p:txBody>
      </p:sp>
      <p:sp>
        <p:nvSpPr>
          <p:cNvPr id="4" name="Content Placeholder 3">
            <a:extLst>
              <a:ext uri="{FF2B5EF4-FFF2-40B4-BE49-F238E27FC236}">
                <a16:creationId xmlns:a16="http://schemas.microsoft.com/office/drawing/2014/main" id="{2126BA4B-B90F-3D3B-BF5C-9A52117534C7}"/>
              </a:ext>
            </a:extLst>
          </p:cNvPr>
          <p:cNvSpPr>
            <a:spLocks noGrp="1"/>
          </p:cNvSpPr>
          <p:nvPr>
            <p:ph sz="quarter" idx="14"/>
          </p:nvPr>
        </p:nvSpPr>
        <p:spPr>
          <a:xfrm>
            <a:off x="552449" y="987933"/>
            <a:ext cx="11151499" cy="4022058"/>
          </a:xfrm>
        </p:spPr>
        <p:txBody>
          <a:bodyPr wrap="square" lIns="0" tIns="18000" rIns="0" bIns="18000" anchor="ctr" anchorCtr="0">
            <a:spAutoFit/>
          </a:bodyPr>
          <a:lstStyle/>
          <a:p>
            <a:pPr marL="342900" indent="-342900">
              <a:spcBef>
                <a:spcPts val="600"/>
              </a:spcBef>
            </a:pPr>
            <a:r>
              <a:rPr lang="en-US" sz="2800" noProof="0" dirty="0"/>
              <a:t>Optimal algorithm</a:t>
            </a:r>
          </a:p>
          <a:p>
            <a:pPr marL="342900" indent="-342900">
              <a:spcBef>
                <a:spcPts val="600"/>
              </a:spcBef>
            </a:pPr>
            <a:r>
              <a:rPr lang="en-US" sz="2800" noProof="0" dirty="0"/>
              <a:t>Not recently used algorithm</a:t>
            </a:r>
          </a:p>
          <a:p>
            <a:pPr marL="342900" indent="-342900">
              <a:spcBef>
                <a:spcPts val="600"/>
              </a:spcBef>
            </a:pPr>
            <a:r>
              <a:rPr lang="en-US" sz="2800" noProof="0" dirty="0"/>
              <a:t>First-in, first-out (</a:t>
            </a:r>
            <a:r>
              <a:rPr lang="en-US" sz="2800" spc="-350" noProof="0" dirty="0"/>
              <a:t>F I F </a:t>
            </a:r>
            <a:r>
              <a:rPr lang="en-US" sz="2800" noProof="0" dirty="0"/>
              <a:t>O) algorithm</a:t>
            </a:r>
          </a:p>
          <a:p>
            <a:pPr marL="342900" indent="-342900">
              <a:spcBef>
                <a:spcPts val="600"/>
              </a:spcBef>
            </a:pPr>
            <a:r>
              <a:rPr lang="en-US" sz="2800" noProof="0" dirty="0"/>
              <a:t>Second-chance algorithm</a:t>
            </a:r>
          </a:p>
          <a:p>
            <a:pPr marL="342900" indent="-342900">
              <a:spcBef>
                <a:spcPts val="600"/>
              </a:spcBef>
            </a:pPr>
            <a:r>
              <a:rPr lang="en-US" sz="2800" noProof="0" dirty="0"/>
              <a:t>Clock algorithm</a:t>
            </a:r>
          </a:p>
          <a:p>
            <a:pPr marL="342900" indent="-342900">
              <a:spcBef>
                <a:spcPts val="600"/>
              </a:spcBef>
            </a:pPr>
            <a:r>
              <a:rPr lang="en-US" sz="2800" noProof="0" dirty="0"/>
              <a:t>Least recently used (</a:t>
            </a:r>
            <a:r>
              <a:rPr lang="en-US" sz="2800" spc="-350" noProof="0" dirty="0"/>
              <a:t>L R </a:t>
            </a:r>
            <a:r>
              <a:rPr lang="en-US" sz="2800" noProof="0" dirty="0"/>
              <a:t>U) algorithm</a:t>
            </a:r>
          </a:p>
          <a:p>
            <a:pPr marL="342900" indent="-342900">
              <a:spcBef>
                <a:spcPts val="600"/>
              </a:spcBef>
            </a:pPr>
            <a:r>
              <a:rPr lang="en-US" sz="2800" noProof="0" dirty="0"/>
              <a:t>Working set algorithm</a:t>
            </a:r>
          </a:p>
          <a:p>
            <a:pPr marL="342900" indent="-342900">
              <a:spcBef>
                <a:spcPts val="600"/>
              </a:spcBef>
            </a:pPr>
            <a:r>
              <a:rPr lang="en-US" sz="2800" spc="-350" noProof="0" dirty="0"/>
              <a:t>W </a:t>
            </a:r>
            <a:r>
              <a:rPr lang="en-US" sz="2800" noProof="0" dirty="0"/>
              <a:t>S Clock algorithm</a:t>
            </a:r>
          </a:p>
        </p:txBody>
      </p:sp>
    </p:spTree>
    <p:extLst>
      <p:ext uri="{BB962C8B-B14F-4D97-AF65-F5344CB8AC3E}">
        <p14:creationId xmlns:p14="http://schemas.microsoft.com/office/powerpoint/2010/main" val="160583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975" y="259120"/>
            <a:ext cx="11150600" cy="559572"/>
          </a:xfrm>
        </p:spPr>
        <p:txBody>
          <a:bodyPr wrap="square" lIns="0" tIns="18000" rIns="0" bIns="18000" anchor="ctr" anchorCtr="0">
            <a:spAutoFit/>
          </a:bodyPr>
          <a:lstStyle/>
          <a:p>
            <a:r>
              <a:rPr lang="en-US" sz="3400" noProof="0" dirty="0"/>
              <a:t>No Memory Abstraction: Multiprogramming</a:t>
            </a:r>
            <a:endParaRPr lang="en-US" sz="2600" noProof="0" dirty="0"/>
          </a:p>
        </p:txBody>
      </p:sp>
      <p:pic>
        <p:nvPicPr>
          <p:cNvPr id="6" name="Picture 5" descr="A three-part illustration of no memory abstraction.&#10;Long description1 is available in notes, press F6">
            <a:extLst>
              <a:ext uri="{FF2B5EF4-FFF2-40B4-BE49-F238E27FC236}">
                <a16:creationId xmlns:a16="http://schemas.microsoft.com/office/drawing/2014/main" id="{524708CA-0F75-12E5-FE6C-F0CEB9DA0DAE}"/>
              </a:ext>
            </a:extLst>
          </p:cNvPr>
          <p:cNvPicPr>
            <a:picLocks noChangeAspect="1"/>
          </p:cNvPicPr>
          <p:nvPr/>
        </p:nvPicPr>
        <p:blipFill>
          <a:blip r:embed="rId3"/>
          <a:stretch>
            <a:fillRect/>
          </a:stretch>
        </p:blipFill>
        <p:spPr>
          <a:xfrm>
            <a:off x="564496" y="1410213"/>
            <a:ext cx="3627377" cy="2910861"/>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4276509" y="992742"/>
            <a:ext cx="4800815" cy="3791226"/>
          </a:xfrm>
        </p:spPr>
        <p:txBody>
          <a:bodyPr wrap="square" lIns="0" tIns="18000" rIns="0" bIns="18000" anchor="ctr" anchorCtr="0">
            <a:spAutoFit/>
          </a:bodyPr>
          <a:lstStyle/>
          <a:p>
            <a:pPr marL="0" indent="0">
              <a:spcBef>
                <a:spcPts val="400"/>
              </a:spcBef>
              <a:buNone/>
            </a:pPr>
            <a:r>
              <a:rPr lang="en-US" sz="2800" b="1" noProof="0" dirty="0">
                <a:solidFill>
                  <a:srgbClr val="000000"/>
                </a:solidFill>
                <a:latin typeface="Arial" panose="020B0604020202020204" pitchFamily="34" charset="0"/>
              </a:rPr>
              <a:t>Naive approach:</a:t>
            </a:r>
          </a:p>
          <a:p>
            <a:pPr marL="486918" lvl="1" indent="0">
              <a:spcBef>
                <a:spcPts val="400"/>
              </a:spcBef>
              <a:buNone/>
            </a:pPr>
            <a:r>
              <a:rPr lang="en-US" sz="2800" noProof="0" dirty="0">
                <a:solidFill>
                  <a:srgbClr val="000000"/>
                </a:solidFill>
                <a:latin typeface="Arial" panose="020B0604020202020204" pitchFamily="34" charset="0"/>
              </a:rPr>
              <a:t>Move each program to a dedicated region</a:t>
            </a:r>
          </a:p>
          <a:p>
            <a:pPr marL="0" indent="0">
              <a:spcBef>
                <a:spcPts val="400"/>
              </a:spcBef>
              <a:buNone/>
            </a:pPr>
            <a:r>
              <a:rPr lang="en-US" sz="2800" b="1" noProof="0" dirty="0">
                <a:solidFill>
                  <a:srgbClr val="000000"/>
                </a:solidFill>
                <a:latin typeface="Arial" panose="020B0604020202020204" pitchFamily="34" charset="0"/>
              </a:rPr>
              <a:t>Problems:</a:t>
            </a:r>
          </a:p>
          <a:p>
            <a:pPr marL="342900" indent="-342900">
              <a:spcBef>
                <a:spcPts val="400"/>
              </a:spcBef>
            </a:pPr>
            <a:r>
              <a:rPr lang="en-US" sz="2800" noProof="0" dirty="0">
                <a:solidFill>
                  <a:srgbClr val="000000"/>
                </a:solidFill>
                <a:latin typeface="Arial" panose="020B0604020202020204" pitchFamily="34" charset="0"/>
              </a:rPr>
              <a:t>Relocation</a:t>
            </a:r>
          </a:p>
          <a:p>
            <a:pPr marL="829818" lvl="1" indent="-342900">
              <a:spcBef>
                <a:spcPts val="400"/>
              </a:spcBef>
            </a:pPr>
            <a:r>
              <a:rPr lang="en-US" sz="2800" noProof="0" dirty="0">
                <a:solidFill>
                  <a:srgbClr val="000000"/>
                </a:solidFill>
                <a:latin typeface="Arial" panose="020B0604020202020204" pitchFamily="34" charset="0"/>
              </a:rPr>
              <a:t>Load-time?</a:t>
            </a:r>
          </a:p>
          <a:p>
            <a:pPr marL="342900" indent="-342900">
              <a:spcBef>
                <a:spcPts val="400"/>
              </a:spcBef>
            </a:pPr>
            <a:r>
              <a:rPr lang="en-US" sz="2800" noProof="0" dirty="0">
                <a:solidFill>
                  <a:srgbClr val="000000"/>
                </a:solidFill>
                <a:latin typeface="Arial" panose="020B0604020202020204" pitchFamily="34" charset="0"/>
              </a:rPr>
              <a:t>Protection</a:t>
            </a:r>
          </a:p>
          <a:p>
            <a:pPr marL="829818" lvl="1" indent="-342900">
              <a:spcBef>
                <a:spcPts val="400"/>
              </a:spcBef>
            </a:pPr>
            <a:r>
              <a:rPr lang="en-US" sz="2800" noProof="0" dirty="0">
                <a:solidFill>
                  <a:srgbClr val="000000"/>
                </a:solidFill>
                <a:latin typeface="Arial" panose="020B0604020202020204" pitchFamily="34" charset="0"/>
              </a:rPr>
              <a:t>Memory keys?</a:t>
            </a:r>
          </a:p>
        </p:txBody>
      </p:sp>
      <p:pic>
        <p:nvPicPr>
          <p:cNvPr id="8" name="Picture 7" descr="A two-part illustration of protection keys.&#10;Long description2 is available in notes, press F6">
            <a:extLst>
              <a:ext uri="{FF2B5EF4-FFF2-40B4-BE49-F238E27FC236}">
                <a16:creationId xmlns:a16="http://schemas.microsoft.com/office/drawing/2014/main" id="{34A210F6-D2C1-6966-A4A8-3A22652BF044}"/>
              </a:ext>
            </a:extLst>
          </p:cNvPr>
          <p:cNvPicPr>
            <a:picLocks noChangeAspect="1"/>
          </p:cNvPicPr>
          <p:nvPr/>
        </p:nvPicPr>
        <p:blipFill>
          <a:blip r:embed="rId4"/>
          <a:stretch>
            <a:fillRect/>
          </a:stretch>
        </p:blipFill>
        <p:spPr>
          <a:xfrm>
            <a:off x="9195832" y="1382132"/>
            <a:ext cx="2520882" cy="2395673"/>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1629786" y="5735610"/>
            <a:ext cx="8945069" cy="313350"/>
          </a:xfrm>
        </p:spPr>
        <p:txBody>
          <a:bodyPr wrap="square" lIns="0" tIns="18000" rIns="0" bIns="18000" anchor="ctr" anchorCtr="0">
            <a:spAutoFit/>
          </a:bodyPr>
          <a:lstStyle/>
          <a:p>
            <a:pPr marL="0" indent="0">
              <a:spcBef>
                <a:spcPts val="0"/>
              </a:spcBef>
              <a:buSzPts val="1600"/>
              <a:buNone/>
            </a:pPr>
            <a:r>
              <a:rPr lang="en-US" sz="1800" noProof="0" dirty="0"/>
              <a:t>Figure 3.2 Relocation problem. Two 16 </a:t>
            </a:r>
            <a:r>
              <a:rPr lang="en-US" sz="1800" spc="-250" noProof="0" dirty="0"/>
              <a:t>K </a:t>
            </a:r>
            <a:r>
              <a:rPr lang="en-US" sz="1800" noProof="0" dirty="0"/>
              <a:t>B programs loaded consecutively into memory.</a:t>
            </a:r>
          </a:p>
        </p:txBody>
      </p:sp>
    </p:spTree>
    <p:extLst>
      <p:ext uri="{BB962C8B-B14F-4D97-AF65-F5344CB8AC3E}">
        <p14:creationId xmlns:p14="http://schemas.microsoft.com/office/powerpoint/2010/main" val="486380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6E6F-C04C-6C8C-3457-B3F12823D211}"/>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Page Replacement: Basic Algorithms</a:t>
            </a:r>
          </a:p>
        </p:txBody>
      </p:sp>
      <p:sp>
        <p:nvSpPr>
          <p:cNvPr id="4" name="Content Placeholder 3">
            <a:extLst>
              <a:ext uri="{FF2B5EF4-FFF2-40B4-BE49-F238E27FC236}">
                <a16:creationId xmlns:a16="http://schemas.microsoft.com/office/drawing/2014/main" id="{2126BA4B-B90F-3D3B-BF5C-9A52117534C7}"/>
              </a:ext>
            </a:extLst>
          </p:cNvPr>
          <p:cNvSpPr>
            <a:spLocks noGrp="1"/>
          </p:cNvSpPr>
          <p:nvPr>
            <p:ph sz="quarter" idx="14"/>
          </p:nvPr>
        </p:nvSpPr>
        <p:spPr>
          <a:xfrm>
            <a:off x="561840" y="997119"/>
            <a:ext cx="11150464" cy="4719685"/>
          </a:xfrm>
        </p:spPr>
        <p:txBody>
          <a:bodyPr wrap="square" lIns="0" tIns="18000" rIns="0" bIns="18000" anchor="ctr" anchorCtr="0">
            <a:spAutoFit/>
          </a:bodyPr>
          <a:lstStyle/>
          <a:p>
            <a:pPr marL="342900" indent="-342900">
              <a:spcBef>
                <a:spcPts val="200"/>
              </a:spcBef>
            </a:pPr>
            <a:r>
              <a:rPr lang="en-US" sz="2200" b="1" noProof="0" dirty="0"/>
              <a:t>Optimal: </a:t>
            </a:r>
          </a:p>
          <a:p>
            <a:pPr marL="829818" lvl="1" indent="-342900">
              <a:spcBef>
                <a:spcPts val="200"/>
              </a:spcBef>
            </a:pPr>
            <a:r>
              <a:rPr lang="en-US" sz="2200" noProof="0" dirty="0"/>
              <a:t>Replace page that will be referenced as far in the future as possible</a:t>
            </a:r>
          </a:p>
          <a:p>
            <a:pPr marL="829818" lvl="1" indent="-342900">
              <a:spcBef>
                <a:spcPts val="200"/>
              </a:spcBef>
            </a:pPr>
            <a:r>
              <a:rPr lang="en-US" sz="2200" noProof="0" dirty="0"/>
              <a:t>Can this algorithm be implemented in practice?</a:t>
            </a:r>
          </a:p>
          <a:p>
            <a:pPr marL="342900" indent="-342900">
              <a:spcBef>
                <a:spcPts val="200"/>
              </a:spcBef>
            </a:pPr>
            <a:r>
              <a:rPr lang="en-US" sz="2200" b="1" noProof="0" dirty="0"/>
              <a:t>Random:</a:t>
            </a:r>
          </a:p>
          <a:p>
            <a:pPr marL="829818" lvl="1" indent="-342900">
              <a:spcBef>
                <a:spcPts val="200"/>
              </a:spcBef>
            </a:pPr>
            <a:r>
              <a:rPr lang="en-US" sz="2200" noProof="0" dirty="0"/>
              <a:t>Simply replace a page at random</a:t>
            </a:r>
          </a:p>
          <a:p>
            <a:pPr marL="342900" indent="-342900">
              <a:spcBef>
                <a:spcPts val="200"/>
              </a:spcBef>
            </a:pPr>
            <a:r>
              <a:rPr lang="en-US" sz="2200" b="1" noProof="0" dirty="0"/>
              <a:t>Not Recently Used (</a:t>
            </a:r>
            <a:r>
              <a:rPr lang="en-US" sz="2200" b="1" spc="-250" noProof="0" dirty="0"/>
              <a:t>N R </a:t>
            </a:r>
            <a:r>
              <a:rPr lang="en-US" sz="2200" b="1" noProof="0" dirty="0"/>
              <a:t>U):</a:t>
            </a:r>
          </a:p>
          <a:p>
            <a:pPr marL="829818" lvl="1" indent="-342900">
              <a:spcBef>
                <a:spcPts val="200"/>
              </a:spcBef>
            </a:pPr>
            <a:r>
              <a:rPr lang="en-US" sz="2200" noProof="0" dirty="0"/>
              <a:t>Classes of pages:</a:t>
            </a:r>
          </a:p>
          <a:p>
            <a:pPr marL="1229868" lvl="2" indent="-342900">
              <a:spcBef>
                <a:spcPts val="200"/>
              </a:spcBef>
            </a:pPr>
            <a:r>
              <a:rPr lang="en-US" sz="2200" b="1" noProof="0" dirty="0"/>
              <a:t>Class 0:</a:t>
            </a:r>
            <a:r>
              <a:rPr lang="en-US" sz="2200" noProof="0" dirty="0"/>
              <a:t> R=0, M=0, </a:t>
            </a:r>
            <a:r>
              <a:rPr lang="en-US" sz="2200" b="1" noProof="0" dirty="0"/>
              <a:t>Class 1:</a:t>
            </a:r>
            <a:r>
              <a:rPr lang="en-US" sz="2200" noProof="0" dirty="0"/>
              <a:t> R=0, M=1, </a:t>
            </a:r>
            <a:r>
              <a:rPr lang="en-US" sz="2200" b="1" noProof="0" dirty="0"/>
              <a:t>Class 2:</a:t>
            </a:r>
            <a:r>
              <a:rPr lang="en-US" sz="2200" noProof="0" dirty="0"/>
              <a:t> R=1, M=0, </a:t>
            </a:r>
            <a:r>
              <a:rPr lang="en-US" sz="2200" b="1" noProof="0" dirty="0"/>
              <a:t>Class 3: </a:t>
            </a:r>
            <a:r>
              <a:rPr lang="en-US" sz="2200" noProof="0" dirty="0"/>
              <a:t>R=1, M=1</a:t>
            </a:r>
          </a:p>
          <a:p>
            <a:pPr marL="1229868" lvl="2" indent="-342900">
              <a:spcBef>
                <a:spcPts val="200"/>
              </a:spcBef>
            </a:pPr>
            <a:r>
              <a:rPr lang="en-US" sz="2200" noProof="0" dirty="0"/>
              <a:t>Periodically clear </a:t>
            </a:r>
            <a:r>
              <a:rPr lang="en-US" sz="2200" b="1" noProof="0" dirty="0"/>
              <a:t>R/M </a:t>
            </a:r>
            <a:r>
              <a:rPr lang="en-US" sz="2200" noProof="0" dirty="0"/>
              <a:t>bit for all the pages. </a:t>
            </a:r>
          </a:p>
          <a:p>
            <a:pPr marL="1229868" lvl="2" indent="-342900">
              <a:spcBef>
                <a:spcPts val="200"/>
              </a:spcBef>
            </a:pPr>
            <a:r>
              <a:rPr lang="en-US" sz="2200" noProof="0" dirty="0"/>
              <a:t>Replace a page at random, but prioritize class 0, then class 1, etc.</a:t>
            </a:r>
          </a:p>
          <a:p>
            <a:pPr marL="342900" indent="-342900">
              <a:spcBef>
                <a:spcPts val="200"/>
              </a:spcBef>
            </a:pPr>
            <a:r>
              <a:rPr lang="en-US" sz="2200" b="1" spc="-250" noProof="0" dirty="0"/>
              <a:t>F I F </a:t>
            </a:r>
            <a:r>
              <a:rPr lang="en-US" sz="2200" b="1" noProof="0" dirty="0"/>
              <a:t>O:</a:t>
            </a:r>
          </a:p>
          <a:p>
            <a:pPr marL="829818" lvl="1" indent="-342900">
              <a:spcBef>
                <a:spcPts val="200"/>
              </a:spcBef>
            </a:pPr>
            <a:r>
              <a:rPr lang="en-US" sz="2200" noProof="0" dirty="0"/>
              <a:t>Build queue of faulting pages and replace the head</a:t>
            </a:r>
          </a:p>
        </p:txBody>
      </p:sp>
      <p:sp>
        <p:nvSpPr>
          <p:cNvPr id="7" name="Content Placeholder 6">
            <a:extLst>
              <a:ext uri="{FF2B5EF4-FFF2-40B4-BE49-F238E27FC236}">
                <a16:creationId xmlns:a16="http://schemas.microsoft.com/office/drawing/2014/main" id="{85E66C64-A325-07F4-0358-A63C286CCBAB}"/>
              </a:ext>
            </a:extLst>
          </p:cNvPr>
          <p:cNvSpPr>
            <a:spLocks noGrp="1"/>
          </p:cNvSpPr>
          <p:nvPr>
            <p:ph sz="quarter" idx="17"/>
          </p:nvPr>
        </p:nvSpPr>
        <p:spPr>
          <a:xfrm>
            <a:off x="561076" y="5968416"/>
            <a:ext cx="11150464" cy="374906"/>
          </a:xfrm>
        </p:spPr>
        <p:txBody>
          <a:bodyPr wrap="square" lIns="0" tIns="18000" rIns="0" bIns="18000" anchor="ctr" anchorCtr="0">
            <a:spAutoFit/>
          </a:bodyPr>
          <a:lstStyle/>
          <a:p>
            <a:pPr marL="101600" indent="-101600">
              <a:buNone/>
            </a:pPr>
            <a:r>
              <a:rPr lang="en-US" sz="2200" noProof="0" dirty="0">
                <a:solidFill>
                  <a:srgbClr val="007FA3"/>
                </a:solidFill>
              </a:rPr>
              <a:t>However, oldest page may still be useful</a:t>
            </a:r>
          </a:p>
        </p:txBody>
      </p:sp>
    </p:spTree>
    <p:extLst>
      <p:ext uri="{BB962C8B-B14F-4D97-AF65-F5344CB8AC3E}">
        <p14:creationId xmlns:p14="http://schemas.microsoft.com/office/powerpoint/2010/main" val="17591461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6E6F-C04C-6C8C-3457-B3F12823D211}"/>
              </a:ext>
            </a:extLst>
          </p:cNvPr>
          <p:cNvSpPr>
            <a:spLocks noGrp="1"/>
          </p:cNvSpPr>
          <p:nvPr>
            <p:ph type="title"/>
          </p:nvPr>
        </p:nvSpPr>
        <p:spPr>
          <a:xfrm>
            <a:off x="561075" y="299109"/>
            <a:ext cx="11151499" cy="559572"/>
          </a:xfrm>
        </p:spPr>
        <p:txBody>
          <a:bodyPr wrap="square" lIns="0" tIns="18000" rIns="0" bIns="18000" anchor="ctr" anchorCtr="0">
            <a:spAutoFit/>
          </a:bodyPr>
          <a:lstStyle/>
          <a:p>
            <a:r>
              <a:rPr lang="en-US" sz="3400" noProof="0" dirty="0"/>
              <a:t>Page Replacement: Second Chance</a:t>
            </a:r>
          </a:p>
        </p:txBody>
      </p:sp>
      <p:pic>
        <p:nvPicPr>
          <p:cNvPr id="5" name="Picture 4" descr="The figure consists of two parts labeled (a) and (b) that illustrate the algorithm labeled second chance. &#10;Long description is available in notes, Press F6">
            <a:extLst>
              <a:ext uri="{FF2B5EF4-FFF2-40B4-BE49-F238E27FC236}">
                <a16:creationId xmlns:a16="http://schemas.microsoft.com/office/drawing/2014/main" id="{8BA3D5D4-B582-A0AD-2B82-36AFFEF36EFC}"/>
              </a:ext>
            </a:extLst>
          </p:cNvPr>
          <p:cNvPicPr>
            <a:picLocks noChangeAspect="1"/>
          </p:cNvPicPr>
          <p:nvPr/>
        </p:nvPicPr>
        <p:blipFill>
          <a:blip r:embed="rId3"/>
          <a:stretch>
            <a:fillRect/>
          </a:stretch>
        </p:blipFill>
        <p:spPr>
          <a:xfrm>
            <a:off x="2809066" y="987098"/>
            <a:ext cx="6580182" cy="2250874"/>
          </a:xfrm>
          <a:prstGeom prst="rect">
            <a:avLst/>
          </a:prstGeom>
        </p:spPr>
      </p:pic>
      <p:sp>
        <p:nvSpPr>
          <p:cNvPr id="4" name="Content Placeholder 3">
            <a:extLst>
              <a:ext uri="{FF2B5EF4-FFF2-40B4-BE49-F238E27FC236}">
                <a16:creationId xmlns:a16="http://schemas.microsoft.com/office/drawing/2014/main" id="{2126BA4B-B90F-3D3B-BF5C-9A52117534C7}"/>
              </a:ext>
            </a:extLst>
          </p:cNvPr>
          <p:cNvSpPr>
            <a:spLocks noGrp="1"/>
          </p:cNvSpPr>
          <p:nvPr>
            <p:ph sz="quarter" idx="14"/>
          </p:nvPr>
        </p:nvSpPr>
        <p:spPr>
          <a:xfrm>
            <a:off x="1181177" y="3646412"/>
            <a:ext cx="9839575" cy="590349"/>
          </a:xfrm>
        </p:spPr>
        <p:txBody>
          <a:bodyPr wrap="square" lIns="0" tIns="18000" rIns="0" bIns="18000" anchor="ctr" anchorCtr="0">
            <a:spAutoFit/>
          </a:bodyPr>
          <a:lstStyle/>
          <a:p>
            <a:pPr marL="0" indent="0">
              <a:spcBef>
                <a:spcPts val="200"/>
              </a:spcBef>
              <a:buNone/>
            </a:pPr>
            <a:r>
              <a:rPr lang="en-US" sz="1800" noProof="0" dirty="0"/>
              <a:t>Figure 3.15 Operation of second chance. (a) Pages sorted in </a:t>
            </a:r>
            <a:r>
              <a:rPr lang="en-US" sz="1800" spc="-250" noProof="0" dirty="0"/>
              <a:t>F I F </a:t>
            </a:r>
            <a:r>
              <a:rPr lang="en-US" sz="1800" noProof="0" dirty="0"/>
              <a:t>O order. (b) Page list if a page fault occurs at time 20 and A has its R bit set. The numbers above the pages are their load times.</a:t>
            </a:r>
          </a:p>
        </p:txBody>
      </p:sp>
      <p:sp>
        <p:nvSpPr>
          <p:cNvPr id="7" name="Content Placeholder 6">
            <a:extLst>
              <a:ext uri="{FF2B5EF4-FFF2-40B4-BE49-F238E27FC236}">
                <a16:creationId xmlns:a16="http://schemas.microsoft.com/office/drawing/2014/main" id="{85E66C64-A325-07F4-0358-A63C286CCBAB}"/>
              </a:ext>
            </a:extLst>
          </p:cNvPr>
          <p:cNvSpPr>
            <a:spLocks noGrp="1"/>
          </p:cNvSpPr>
          <p:nvPr>
            <p:ph sz="quarter" idx="17"/>
          </p:nvPr>
        </p:nvSpPr>
        <p:spPr>
          <a:xfrm>
            <a:off x="560103" y="4509100"/>
            <a:ext cx="11152472" cy="1836844"/>
          </a:xfrm>
        </p:spPr>
        <p:txBody>
          <a:bodyPr wrap="square" lIns="0" tIns="18000" rIns="0" bIns="18000" anchor="ctr" anchorCtr="0">
            <a:spAutoFit/>
          </a:bodyPr>
          <a:lstStyle/>
          <a:p>
            <a:pPr marL="342900" indent="-342900">
              <a:spcBef>
                <a:spcPts val="200"/>
              </a:spcBef>
            </a:pPr>
            <a:r>
              <a:rPr lang="en-US" sz="2800" noProof="0" dirty="0"/>
              <a:t>Improved </a:t>
            </a:r>
            <a:r>
              <a:rPr lang="en-US" sz="2800" spc="-350" noProof="0" dirty="0"/>
              <a:t>F I F </a:t>
            </a:r>
            <a:r>
              <a:rPr lang="en-US" sz="2800" noProof="0" dirty="0"/>
              <a:t>O to preserve important pages</a:t>
            </a:r>
          </a:p>
          <a:p>
            <a:pPr marL="342900" indent="-342900">
              <a:spcBef>
                <a:spcPts val="200"/>
              </a:spcBef>
            </a:pPr>
            <a:r>
              <a:rPr lang="en-US" sz="2800" noProof="0" dirty="0"/>
              <a:t>For each visited page:</a:t>
            </a:r>
          </a:p>
          <a:p>
            <a:pPr marL="829818" lvl="1" indent="-342900">
              <a:spcBef>
                <a:spcPts val="200"/>
              </a:spcBef>
            </a:pPr>
            <a:r>
              <a:rPr lang="en-US" sz="2800" noProof="0" dirty="0"/>
              <a:t>If </a:t>
            </a:r>
            <a:r>
              <a:rPr lang="en-US" sz="2800" b="1" noProof="0" dirty="0"/>
              <a:t>R </a:t>
            </a:r>
            <a:r>
              <a:rPr lang="en-US" sz="2800" noProof="0" dirty="0"/>
              <a:t>= 0 then replace page</a:t>
            </a:r>
          </a:p>
          <a:p>
            <a:pPr marL="829818" lvl="1" indent="-342900">
              <a:spcBef>
                <a:spcPts val="200"/>
              </a:spcBef>
            </a:pPr>
            <a:r>
              <a:rPr lang="en-US" sz="2800" noProof="0" dirty="0"/>
              <a:t>If </a:t>
            </a:r>
            <a:r>
              <a:rPr lang="en-US" sz="2800" b="1" noProof="0" dirty="0"/>
              <a:t>R </a:t>
            </a:r>
            <a:r>
              <a:rPr lang="en-US" sz="2800" noProof="0" dirty="0"/>
              <a:t>= 1 then set </a:t>
            </a:r>
            <a:r>
              <a:rPr lang="en-US" sz="2800" b="1" noProof="0" dirty="0"/>
              <a:t>R </a:t>
            </a:r>
            <a:r>
              <a:rPr lang="en-US" sz="2800" noProof="0" dirty="0"/>
              <a:t>= 0 and move page to tail</a:t>
            </a:r>
          </a:p>
        </p:txBody>
      </p:sp>
    </p:spTree>
    <p:extLst>
      <p:ext uri="{BB962C8B-B14F-4D97-AF65-F5344CB8AC3E}">
        <p14:creationId xmlns:p14="http://schemas.microsoft.com/office/powerpoint/2010/main" val="35498112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6E6F-C04C-6C8C-3457-B3F12823D211}"/>
              </a:ext>
            </a:extLst>
          </p:cNvPr>
          <p:cNvSpPr>
            <a:spLocks noGrp="1"/>
          </p:cNvSpPr>
          <p:nvPr>
            <p:ph type="title"/>
          </p:nvPr>
        </p:nvSpPr>
        <p:spPr>
          <a:xfrm>
            <a:off x="561076" y="298855"/>
            <a:ext cx="11151498" cy="559572"/>
          </a:xfrm>
        </p:spPr>
        <p:txBody>
          <a:bodyPr wrap="square" lIns="0" tIns="18000" rIns="0" bIns="18000" anchor="ctr" anchorCtr="0">
            <a:spAutoFit/>
          </a:bodyPr>
          <a:lstStyle/>
          <a:p>
            <a:r>
              <a:rPr lang="en-US" sz="3400" noProof="0" dirty="0"/>
              <a:t>Page Replacement: CLOCK</a:t>
            </a:r>
          </a:p>
        </p:txBody>
      </p:sp>
      <p:pic>
        <p:nvPicPr>
          <p:cNvPr id="5" name="Picture 4" descr="The figure illustrates the clock page replacement algorithm.&#10;Long description is available in notes, press F6">
            <a:extLst>
              <a:ext uri="{FF2B5EF4-FFF2-40B4-BE49-F238E27FC236}">
                <a16:creationId xmlns:a16="http://schemas.microsoft.com/office/drawing/2014/main" id="{D4ABFD5E-0E6E-93A8-AD1B-FC1D609A6AE0}"/>
              </a:ext>
            </a:extLst>
          </p:cNvPr>
          <p:cNvPicPr>
            <a:picLocks noChangeAspect="1"/>
          </p:cNvPicPr>
          <p:nvPr/>
        </p:nvPicPr>
        <p:blipFill>
          <a:blip r:embed="rId3"/>
          <a:stretch>
            <a:fillRect/>
          </a:stretch>
        </p:blipFill>
        <p:spPr>
          <a:xfrm>
            <a:off x="2164065" y="1138571"/>
            <a:ext cx="7863870" cy="4425937"/>
          </a:xfrm>
          <a:prstGeom prst="rect">
            <a:avLst/>
          </a:prstGeom>
        </p:spPr>
      </p:pic>
      <p:sp>
        <p:nvSpPr>
          <p:cNvPr id="4" name="Content Placeholder 3">
            <a:extLst>
              <a:ext uri="{FF2B5EF4-FFF2-40B4-BE49-F238E27FC236}">
                <a16:creationId xmlns:a16="http://schemas.microsoft.com/office/drawing/2014/main" id="{2126BA4B-B90F-3D3B-BF5C-9A52117534C7}"/>
              </a:ext>
            </a:extLst>
          </p:cNvPr>
          <p:cNvSpPr>
            <a:spLocks noGrp="1"/>
          </p:cNvSpPr>
          <p:nvPr>
            <p:ph sz="quarter" idx="13"/>
          </p:nvPr>
        </p:nvSpPr>
        <p:spPr>
          <a:xfrm>
            <a:off x="3508803" y="5928362"/>
            <a:ext cx="5186962" cy="313350"/>
          </a:xfrm>
        </p:spPr>
        <p:txBody>
          <a:bodyPr wrap="square" lIns="0" tIns="18000" rIns="0" bIns="18000" anchor="ctr" anchorCtr="0">
            <a:spAutoFit/>
          </a:bodyPr>
          <a:lstStyle/>
          <a:p>
            <a:pPr marL="0" indent="0">
              <a:spcBef>
                <a:spcPts val="0"/>
              </a:spcBef>
              <a:buNone/>
            </a:pPr>
            <a:r>
              <a:rPr lang="en-US" sz="1800" noProof="0" dirty="0"/>
              <a:t>Figure 3.16 The clock page replacement algorithm.</a:t>
            </a:r>
          </a:p>
        </p:txBody>
      </p:sp>
    </p:spTree>
    <p:extLst>
      <p:ext uri="{BB962C8B-B14F-4D97-AF65-F5344CB8AC3E}">
        <p14:creationId xmlns:p14="http://schemas.microsoft.com/office/powerpoint/2010/main" val="207538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6E6F-C04C-6C8C-3457-B3F12823D211}"/>
              </a:ext>
            </a:extLst>
          </p:cNvPr>
          <p:cNvSpPr>
            <a:spLocks noGrp="1"/>
          </p:cNvSpPr>
          <p:nvPr>
            <p:ph type="title"/>
          </p:nvPr>
        </p:nvSpPr>
        <p:spPr>
          <a:xfrm>
            <a:off x="561075" y="307267"/>
            <a:ext cx="11151499" cy="559572"/>
          </a:xfrm>
        </p:spPr>
        <p:txBody>
          <a:bodyPr wrap="square" lIns="0" tIns="18000" rIns="0" bIns="18000" anchor="ctr" anchorCtr="0">
            <a:spAutoFit/>
          </a:bodyPr>
          <a:lstStyle/>
          <a:p>
            <a:r>
              <a:rPr lang="en-US" sz="3400" noProof="0" dirty="0"/>
              <a:t>Page Replacement: Least Recently Used (</a:t>
            </a:r>
            <a:r>
              <a:rPr lang="en-US" sz="3400" spc="-500" noProof="0" dirty="0"/>
              <a:t>L R </a:t>
            </a:r>
            <a:r>
              <a:rPr lang="en-US" sz="3400" noProof="0" dirty="0"/>
              <a:t>U)</a:t>
            </a:r>
          </a:p>
        </p:txBody>
      </p:sp>
      <p:sp>
        <p:nvSpPr>
          <p:cNvPr id="4" name="Content Placeholder 3">
            <a:extLst>
              <a:ext uri="{FF2B5EF4-FFF2-40B4-BE49-F238E27FC236}">
                <a16:creationId xmlns:a16="http://schemas.microsoft.com/office/drawing/2014/main" id="{2126BA4B-B90F-3D3B-BF5C-9A52117534C7}"/>
              </a:ext>
            </a:extLst>
          </p:cNvPr>
          <p:cNvSpPr>
            <a:spLocks noGrp="1"/>
          </p:cNvSpPr>
          <p:nvPr>
            <p:ph sz="quarter" idx="14"/>
          </p:nvPr>
        </p:nvSpPr>
        <p:spPr>
          <a:xfrm>
            <a:off x="557479" y="1450310"/>
            <a:ext cx="11144683" cy="4529889"/>
          </a:xfrm>
        </p:spPr>
        <p:txBody>
          <a:bodyPr wrap="square" lIns="0" tIns="18000" rIns="0" bIns="18000" anchor="ctr" anchorCtr="0">
            <a:spAutoFit/>
          </a:bodyPr>
          <a:lstStyle/>
          <a:p>
            <a:pPr marL="342900" indent="-342900">
              <a:spcBef>
                <a:spcPts val="600"/>
              </a:spcBef>
            </a:pPr>
            <a:r>
              <a:rPr lang="en-US" sz="2800" b="1" noProof="0" dirty="0"/>
              <a:t>Idea:</a:t>
            </a:r>
            <a:r>
              <a:rPr lang="en-US" sz="2800" noProof="0" dirty="0"/>
              <a:t> Replace page that has been unused for the longest</a:t>
            </a:r>
          </a:p>
          <a:p>
            <a:pPr marL="829818" lvl="1" indent="-342900"/>
            <a:r>
              <a:rPr lang="en-US" sz="2800" noProof="0" dirty="0"/>
              <a:t>Good predictor for optimal in many (but not all) cases</a:t>
            </a:r>
          </a:p>
          <a:p>
            <a:pPr marL="829818" lvl="1" indent="-342900"/>
            <a:r>
              <a:rPr lang="en-US" sz="2800" noProof="0" dirty="0"/>
              <a:t>Can </a:t>
            </a:r>
            <a:r>
              <a:rPr lang="en-US" sz="2800" spc="-300" noProof="0" dirty="0"/>
              <a:t>L R </a:t>
            </a:r>
            <a:r>
              <a:rPr lang="en-US" sz="2800" noProof="0" dirty="0"/>
              <a:t>U ever perform worse than random?</a:t>
            </a:r>
          </a:p>
          <a:p>
            <a:pPr marL="342900" indent="-342900">
              <a:spcBef>
                <a:spcPts val="600"/>
              </a:spcBef>
            </a:pPr>
            <a:r>
              <a:rPr lang="en-US" sz="2800" b="1" spc="-300" noProof="0" dirty="0"/>
              <a:t>H </a:t>
            </a:r>
            <a:r>
              <a:rPr lang="en-US" sz="2800" b="1" noProof="0" dirty="0"/>
              <a:t>W-assisted solutions:</a:t>
            </a:r>
          </a:p>
          <a:p>
            <a:pPr marL="829818" lvl="1" indent="-342900"/>
            <a:r>
              <a:rPr lang="en-US" sz="2800" noProof="0" dirty="0"/>
              <a:t>Maintain an ordered page list at each reference</a:t>
            </a:r>
          </a:p>
          <a:p>
            <a:pPr marL="1229868" lvl="2" indent="-342900"/>
            <a:r>
              <a:rPr lang="en-US" sz="2800" noProof="0" dirty="0"/>
              <a:t>Head is </a:t>
            </a:r>
            <a:r>
              <a:rPr lang="en-US" sz="2800" spc="-300" noProof="0" dirty="0"/>
              <a:t>L R </a:t>
            </a:r>
            <a:r>
              <a:rPr lang="en-US" sz="2800" noProof="0" dirty="0"/>
              <a:t>U page</a:t>
            </a:r>
          </a:p>
          <a:p>
            <a:pPr marL="829818" lvl="1" indent="-342900"/>
            <a:r>
              <a:rPr lang="en-US" sz="2800" noProof="0" dirty="0"/>
              <a:t>Maintain reference timestamps in </a:t>
            </a:r>
            <a:r>
              <a:rPr lang="en-US" sz="2800" spc="-300" noProof="0" dirty="0"/>
              <a:t>P T E </a:t>
            </a:r>
            <a:r>
              <a:rPr lang="en-US" sz="2800" noProof="0" dirty="0"/>
              <a:t>s</a:t>
            </a:r>
          </a:p>
          <a:p>
            <a:pPr marL="1229868" lvl="2" indent="-342900"/>
            <a:r>
              <a:rPr lang="en-US" sz="2800" noProof="0" dirty="0"/>
              <a:t>Oldest-timestamp </a:t>
            </a:r>
            <a:r>
              <a:rPr lang="en-US" sz="2800" spc="-300" noProof="0" dirty="0"/>
              <a:t>P T </a:t>
            </a:r>
            <a:r>
              <a:rPr lang="en-US" sz="2800" noProof="0" dirty="0"/>
              <a:t>E points to </a:t>
            </a:r>
            <a:r>
              <a:rPr lang="en-US" sz="2800" spc="-300" noProof="0" dirty="0"/>
              <a:t>L R </a:t>
            </a:r>
            <a:r>
              <a:rPr lang="en-US" sz="2800" noProof="0" dirty="0"/>
              <a:t>U page</a:t>
            </a:r>
          </a:p>
          <a:p>
            <a:pPr marL="829818" lvl="1" indent="-342900"/>
            <a:r>
              <a:rPr lang="en-US" sz="2800" noProof="0" dirty="0"/>
              <a:t>Rarely implemented in practice</a:t>
            </a:r>
          </a:p>
        </p:txBody>
      </p:sp>
    </p:spTree>
    <p:extLst>
      <p:ext uri="{BB962C8B-B14F-4D97-AF65-F5344CB8AC3E}">
        <p14:creationId xmlns:p14="http://schemas.microsoft.com/office/powerpoint/2010/main" val="17427322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6E6F-C04C-6C8C-3457-B3F12823D211}"/>
              </a:ext>
            </a:extLst>
          </p:cNvPr>
          <p:cNvSpPr>
            <a:spLocks noGrp="1"/>
          </p:cNvSpPr>
          <p:nvPr>
            <p:ph type="title"/>
          </p:nvPr>
        </p:nvSpPr>
        <p:spPr>
          <a:xfrm>
            <a:off x="561075" y="307267"/>
            <a:ext cx="11151499" cy="559572"/>
          </a:xfrm>
        </p:spPr>
        <p:txBody>
          <a:bodyPr wrap="square" lIns="0" tIns="18000" rIns="0" bIns="18000" anchor="ctr" anchorCtr="0">
            <a:spAutoFit/>
          </a:bodyPr>
          <a:lstStyle/>
          <a:p>
            <a:r>
              <a:rPr lang="en-US" sz="3400" noProof="0" dirty="0"/>
              <a:t>Page Replacement: </a:t>
            </a:r>
            <a:r>
              <a:rPr lang="en-US" sz="3400" spc="-500" noProof="0" dirty="0"/>
              <a:t>L R </a:t>
            </a:r>
            <a:r>
              <a:rPr lang="en-US" sz="3400" noProof="0" dirty="0"/>
              <a:t>U-like Strategies</a:t>
            </a:r>
          </a:p>
        </p:txBody>
      </p:sp>
      <p:sp>
        <p:nvSpPr>
          <p:cNvPr id="4" name="Content Placeholder 3">
            <a:extLst>
              <a:ext uri="{FF2B5EF4-FFF2-40B4-BE49-F238E27FC236}">
                <a16:creationId xmlns:a16="http://schemas.microsoft.com/office/drawing/2014/main" id="{2126BA4B-B90F-3D3B-BF5C-9A52117534C7}"/>
              </a:ext>
            </a:extLst>
          </p:cNvPr>
          <p:cNvSpPr>
            <a:spLocks noGrp="1"/>
          </p:cNvSpPr>
          <p:nvPr>
            <p:ph sz="quarter" idx="14"/>
          </p:nvPr>
        </p:nvSpPr>
        <p:spPr>
          <a:xfrm>
            <a:off x="557480" y="1076627"/>
            <a:ext cx="11151498" cy="5130054"/>
          </a:xfrm>
        </p:spPr>
        <p:txBody>
          <a:bodyPr wrap="square" lIns="0" tIns="18000" rIns="0" bIns="18000" anchor="ctr" anchorCtr="0">
            <a:spAutoFit/>
          </a:bodyPr>
          <a:lstStyle/>
          <a:p>
            <a:pPr marL="342900" indent="-342900">
              <a:spcBef>
                <a:spcPts val="600"/>
              </a:spcBef>
            </a:pPr>
            <a:r>
              <a:rPr lang="en-US" sz="2600" b="1" noProof="0" dirty="0"/>
              <a:t>Not Frequently Used (</a:t>
            </a:r>
            <a:r>
              <a:rPr lang="en-US" sz="2600" b="1" spc="-300" noProof="0" dirty="0"/>
              <a:t>N F </a:t>
            </a:r>
            <a:r>
              <a:rPr lang="en-US" sz="2600" b="1" noProof="0" dirty="0"/>
              <a:t>U):</a:t>
            </a:r>
          </a:p>
          <a:p>
            <a:pPr marL="829818" lvl="1" indent="-342900"/>
            <a:r>
              <a:rPr lang="en-US" sz="2600" noProof="0" dirty="0"/>
              <a:t>Maintain per-page counters and periodically add (and clear) the </a:t>
            </a:r>
            <a:r>
              <a:rPr lang="en-US" sz="2600" b="1" noProof="0" dirty="0"/>
              <a:t>R</a:t>
            </a:r>
            <a:r>
              <a:rPr lang="en-US" sz="2600" noProof="0" dirty="0"/>
              <a:t> bit to every counter</a:t>
            </a:r>
          </a:p>
          <a:p>
            <a:pPr marL="829818" lvl="1" indent="-342900"/>
            <a:r>
              <a:rPr lang="en-US" sz="2600" noProof="0" dirty="0"/>
              <a:t>Replace the page with the lowest counter</a:t>
            </a:r>
          </a:p>
          <a:p>
            <a:pPr marL="829818" lvl="1" indent="-342900"/>
            <a:r>
              <a:rPr lang="en-US" sz="2600" noProof="0" dirty="0"/>
              <a:t>Problem: </a:t>
            </a:r>
            <a:r>
              <a:rPr lang="en-US" sz="2600" spc="-300" noProof="0" dirty="0"/>
              <a:t>N F </a:t>
            </a:r>
            <a:r>
              <a:rPr lang="en-US" sz="2600" noProof="0" dirty="0"/>
              <a:t>U never “forgets” pages</a:t>
            </a:r>
          </a:p>
          <a:p>
            <a:pPr marL="342900" indent="-342900">
              <a:spcBef>
                <a:spcPts val="600"/>
              </a:spcBef>
            </a:pPr>
            <a:r>
              <a:rPr lang="en-US" sz="2600" b="1" noProof="0" dirty="0"/>
              <a:t>Aging:</a:t>
            </a:r>
          </a:p>
          <a:p>
            <a:pPr marL="829818" lvl="1" indent="-342900"/>
            <a:r>
              <a:rPr lang="en-US" sz="2600" noProof="0" dirty="0"/>
              <a:t>Improve </a:t>
            </a:r>
            <a:r>
              <a:rPr lang="en-US" sz="2600" spc="-300" noProof="0" dirty="0"/>
              <a:t>N F </a:t>
            </a:r>
            <a:r>
              <a:rPr lang="en-US" sz="2600" noProof="0" dirty="0"/>
              <a:t>U by:</a:t>
            </a:r>
          </a:p>
          <a:p>
            <a:pPr marL="1229868" lvl="2" indent="-342900"/>
            <a:r>
              <a:rPr lang="en-US" sz="2600" noProof="0" dirty="0"/>
              <a:t>Add </a:t>
            </a:r>
            <a:r>
              <a:rPr lang="en-US" sz="2600" b="1" noProof="0" dirty="0"/>
              <a:t>R</a:t>
            </a:r>
            <a:r>
              <a:rPr lang="en-US" sz="2600" noProof="0" dirty="0"/>
              <a:t> bit to the leftmost bit</a:t>
            </a:r>
          </a:p>
          <a:p>
            <a:pPr marL="1229868" lvl="2" indent="-342900"/>
            <a:r>
              <a:rPr lang="en-US" sz="2600" noProof="0" dirty="0"/>
              <a:t>Shifting counters to the right</a:t>
            </a:r>
          </a:p>
          <a:p>
            <a:pPr marL="829818" lvl="1" indent="-342900"/>
            <a:r>
              <a:rPr lang="en-US" sz="2600" noProof="0" dirty="0"/>
              <a:t>Offers lower temporal resolution than “real” </a:t>
            </a:r>
            <a:r>
              <a:rPr lang="en-US" sz="2600" spc="-300" noProof="0" dirty="0"/>
              <a:t>L R </a:t>
            </a:r>
            <a:r>
              <a:rPr lang="en-US" sz="2600" noProof="0" dirty="0"/>
              <a:t>U</a:t>
            </a:r>
          </a:p>
          <a:p>
            <a:pPr marL="829818" lvl="1" indent="-342900"/>
            <a:r>
              <a:rPr lang="en-US" sz="2600" b="1" noProof="0" dirty="0"/>
              <a:t>CLOCK</a:t>
            </a:r>
            <a:r>
              <a:rPr lang="en-US" sz="2600" noProof="0" dirty="0"/>
              <a:t> (and variations) more often used in practice</a:t>
            </a:r>
          </a:p>
        </p:txBody>
      </p:sp>
    </p:spTree>
    <p:extLst>
      <p:ext uri="{BB962C8B-B14F-4D97-AF65-F5344CB8AC3E}">
        <p14:creationId xmlns:p14="http://schemas.microsoft.com/office/powerpoint/2010/main" val="2704535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6E6F-C04C-6C8C-3457-B3F12823D211}"/>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Simulating </a:t>
            </a:r>
            <a:r>
              <a:rPr lang="en-US" sz="3400" spc="-500" noProof="0" dirty="0"/>
              <a:t>L R </a:t>
            </a:r>
            <a:r>
              <a:rPr lang="en-US" sz="3400" noProof="0" dirty="0"/>
              <a:t>U in Software</a:t>
            </a:r>
          </a:p>
        </p:txBody>
      </p:sp>
      <p:pic>
        <p:nvPicPr>
          <p:cNvPr id="5" name="Picture 4" descr="The figure illustrates the five clock ticks represented by (a) to (e) of aging algorithm.&#10;Long description is available in notes, press F6">
            <a:extLst>
              <a:ext uri="{FF2B5EF4-FFF2-40B4-BE49-F238E27FC236}">
                <a16:creationId xmlns:a16="http://schemas.microsoft.com/office/drawing/2014/main" id="{69431D44-EC84-6765-1006-6A8FBAA95FF3}"/>
              </a:ext>
            </a:extLst>
          </p:cNvPr>
          <p:cNvPicPr>
            <a:picLocks noChangeAspect="1"/>
          </p:cNvPicPr>
          <p:nvPr/>
        </p:nvPicPr>
        <p:blipFill>
          <a:blip r:embed="rId3"/>
          <a:stretch>
            <a:fillRect/>
          </a:stretch>
        </p:blipFill>
        <p:spPr>
          <a:xfrm>
            <a:off x="2654710" y="1106148"/>
            <a:ext cx="6882580" cy="3929204"/>
          </a:xfrm>
          <a:prstGeom prst="rect">
            <a:avLst/>
          </a:prstGeom>
        </p:spPr>
      </p:pic>
      <p:sp>
        <p:nvSpPr>
          <p:cNvPr id="4" name="Content Placeholder 3">
            <a:extLst>
              <a:ext uri="{FF2B5EF4-FFF2-40B4-BE49-F238E27FC236}">
                <a16:creationId xmlns:a16="http://schemas.microsoft.com/office/drawing/2014/main" id="{2126BA4B-B90F-3D3B-BF5C-9A52117534C7}"/>
              </a:ext>
            </a:extLst>
          </p:cNvPr>
          <p:cNvSpPr>
            <a:spLocks noGrp="1"/>
          </p:cNvSpPr>
          <p:nvPr>
            <p:ph sz="quarter" idx="14"/>
          </p:nvPr>
        </p:nvSpPr>
        <p:spPr>
          <a:xfrm>
            <a:off x="2363205" y="5383488"/>
            <a:ext cx="7543643" cy="590349"/>
          </a:xfrm>
        </p:spPr>
        <p:txBody>
          <a:bodyPr wrap="square" lIns="0" tIns="18000" rIns="0" bIns="18000" anchor="ctr" anchorCtr="0">
            <a:spAutoFit/>
          </a:bodyPr>
          <a:lstStyle/>
          <a:p>
            <a:pPr marL="0" indent="0">
              <a:spcBef>
                <a:spcPts val="600"/>
              </a:spcBef>
              <a:buNone/>
            </a:pPr>
            <a:r>
              <a:rPr lang="en-US" sz="1800" noProof="0" dirty="0"/>
              <a:t>Figure 3.17 The aging algorithm simulates </a:t>
            </a:r>
            <a:r>
              <a:rPr lang="en-US" sz="1800" spc="-250" noProof="0" dirty="0"/>
              <a:t>L R </a:t>
            </a:r>
            <a:r>
              <a:rPr lang="en-US" sz="1800" noProof="0" dirty="0"/>
              <a:t>U in software. Shown are six pages for five clock ticks. The five clock ticks are represented by (a) to (e).</a:t>
            </a:r>
          </a:p>
        </p:txBody>
      </p:sp>
    </p:spTree>
    <p:extLst>
      <p:ext uri="{BB962C8B-B14F-4D97-AF65-F5344CB8AC3E}">
        <p14:creationId xmlns:p14="http://schemas.microsoft.com/office/powerpoint/2010/main" val="7324359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6E6F-C04C-6C8C-3457-B3F12823D211}"/>
              </a:ext>
            </a:extLst>
          </p:cNvPr>
          <p:cNvSpPr>
            <a:spLocks noGrp="1"/>
          </p:cNvSpPr>
          <p:nvPr>
            <p:ph type="title"/>
          </p:nvPr>
        </p:nvSpPr>
        <p:spPr>
          <a:xfrm>
            <a:off x="561075" y="298641"/>
            <a:ext cx="11151499" cy="559572"/>
          </a:xfrm>
        </p:spPr>
        <p:txBody>
          <a:bodyPr wrap="square" lIns="0" tIns="18000" rIns="0" bIns="18000" anchor="ctr" anchorCtr="0">
            <a:spAutoFit/>
          </a:bodyPr>
          <a:lstStyle/>
          <a:p>
            <a:r>
              <a:rPr lang="en-US" sz="3400" noProof="0" dirty="0"/>
              <a:t>Page Replacement: </a:t>
            </a:r>
            <a:r>
              <a:rPr lang="en-US" sz="3400" spc="-500" noProof="0" dirty="0"/>
              <a:t>W </a:t>
            </a:r>
            <a:r>
              <a:rPr lang="en-US" sz="3400" noProof="0" dirty="0"/>
              <a:t>S and </a:t>
            </a:r>
            <a:r>
              <a:rPr lang="en-US" sz="3400" spc="-500" noProof="0" dirty="0"/>
              <a:t>W S </a:t>
            </a:r>
            <a:r>
              <a:rPr lang="en-US" sz="3400" noProof="0" dirty="0"/>
              <a:t>Clock</a:t>
            </a:r>
          </a:p>
        </p:txBody>
      </p:sp>
      <p:sp>
        <p:nvSpPr>
          <p:cNvPr id="4" name="Content Placeholder 3">
            <a:extLst>
              <a:ext uri="{FF2B5EF4-FFF2-40B4-BE49-F238E27FC236}">
                <a16:creationId xmlns:a16="http://schemas.microsoft.com/office/drawing/2014/main" id="{2126BA4B-B90F-3D3B-BF5C-9A52117534C7}"/>
              </a:ext>
            </a:extLst>
          </p:cNvPr>
          <p:cNvSpPr>
            <a:spLocks noGrp="1"/>
          </p:cNvSpPr>
          <p:nvPr>
            <p:ph sz="quarter" idx="14"/>
          </p:nvPr>
        </p:nvSpPr>
        <p:spPr>
          <a:xfrm>
            <a:off x="557479" y="988241"/>
            <a:ext cx="11151499" cy="467239"/>
          </a:xfrm>
        </p:spPr>
        <p:txBody>
          <a:bodyPr wrap="square" lIns="0" tIns="18000" rIns="0" bIns="18000" anchor="ctr" anchorCtr="0">
            <a:spAutoFit/>
          </a:bodyPr>
          <a:lstStyle/>
          <a:p>
            <a:pPr marL="0" indent="0">
              <a:spcBef>
                <a:spcPts val="200"/>
              </a:spcBef>
              <a:buNone/>
            </a:pPr>
            <a:r>
              <a:rPr lang="en-US" sz="2800" b="1" noProof="0" dirty="0"/>
              <a:t>Working Set:</a:t>
            </a:r>
            <a:r>
              <a:rPr lang="en-US" sz="2800" noProof="0" dirty="0"/>
              <a:t> set of pages that a process is currently using </a:t>
            </a:r>
          </a:p>
        </p:txBody>
      </p:sp>
      <p:pic>
        <p:nvPicPr>
          <p:cNvPr id="5" name="Picture 4" descr="The figure illustrates a graph of k memory references versus function w (k, t).&#10;Long description is available in notes, press F6 ">
            <a:extLst>
              <a:ext uri="{FF2B5EF4-FFF2-40B4-BE49-F238E27FC236}">
                <a16:creationId xmlns:a16="http://schemas.microsoft.com/office/drawing/2014/main" id="{8BA3D5D4-B582-A0AD-2B82-36AFFEF36EFC}"/>
              </a:ext>
            </a:extLst>
          </p:cNvPr>
          <p:cNvPicPr>
            <a:picLocks noChangeAspect="1"/>
          </p:cNvPicPr>
          <p:nvPr/>
        </p:nvPicPr>
        <p:blipFill>
          <a:blip r:embed="rId3"/>
          <a:srcRect/>
          <a:stretch/>
        </p:blipFill>
        <p:spPr>
          <a:xfrm>
            <a:off x="2255549" y="1777698"/>
            <a:ext cx="7694558" cy="3175254"/>
          </a:xfrm>
          <a:prstGeom prst="rect">
            <a:avLst/>
          </a:prstGeom>
        </p:spPr>
      </p:pic>
      <p:sp>
        <p:nvSpPr>
          <p:cNvPr id="7" name="Content Placeholder 6">
            <a:extLst>
              <a:ext uri="{FF2B5EF4-FFF2-40B4-BE49-F238E27FC236}">
                <a16:creationId xmlns:a16="http://schemas.microsoft.com/office/drawing/2014/main" id="{85E66C64-A325-07F4-0358-A63C286CCBAB}"/>
              </a:ext>
            </a:extLst>
          </p:cNvPr>
          <p:cNvSpPr>
            <a:spLocks noGrp="1"/>
          </p:cNvSpPr>
          <p:nvPr>
            <p:ph sz="quarter" idx="17"/>
          </p:nvPr>
        </p:nvSpPr>
        <p:spPr>
          <a:xfrm>
            <a:off x="2115140" y="5380690"/>
            <a:ext cx="7971651" cy="590349"/>
          </a:xfrm>
        </p:spPr>
        <p:txBody>
          <a:bodyPr wrap="square" lIns="0" tIns="18000" rIns="0" bIns="18000" anchor="ctr" anchorCtr="0">
            <a:spAutoFit/>
          </a:bodyPr>
          <a:lstStyle/>
          <a:p>
            <a:pPr marL="0" indent="0">
              <a:spcBef>
                <a:spcPts val="200"/>
              </a:spcBef>
              <a:buNone/>
            </a:pPr>
            <a:r>
              <a:rPr lang="en-US" sz="1800" noProof="0" dirty="0"/>
              <a:t>Figure 3.18</a:t>
            </a:r>
            <a:r>
              <a:rPr lang="en-US" sz="1800" b="1" noProof="0" dirty="0"/>
              <a:t> </a:t>
            </a:r>
            <a:r>
              <a:rPr lang="en-US" sz="1800" noProof="0" dirty="0"/>
              <a:t>The working set is the set of pages used by the </a:t>
            </a:r>
            <a:r>
              <a:rPr lang="en-US" sz="1800" b="1" noProof="0" dirty="0"/>
              <a:t>k</a:t>
            </a:r>
            <a:r>
              <a:rPr lang="en-US" sz="1800" noProof="0" dirty="0"/>
              <a:t> most recent memory references. The function </a:t>
            </a:r>
            <a:r>
              <a:rPr lang="en-US" sz="1800" b="1" noProof="0" dirty="0"/>
              <a:t>w(k, t) </a:t>
            </a:r>
            <a:r>
              <a:rPr lang="en-US" sz="1800" noProof="0" dirty="0"/>
              <a:t>is the size of the working set at time </a:t>
            </a:r>
            <a:r>
              <a:rPr lang="en-US" sz="1800" b="1" noProof="0" dirty="0"/>
              <a:t>t</a:t>
            </a:r>
            <a:r>
              <a:rPr lang="en-US" sz="1800" noProof="0" dirty="0"/>
              <a:t>.</a:t>
            </a:r>
          </a:p>
        </p:txBody>
      </p:sp>
    </p:spTree>
    <p:extLst>
      <p:ext uri="{BB962C8B-B14F-4D97-AF65-F5344CB8AC3E}">
        <p14:creationId xmlns:p14="http://schemas.microsoft.com/office/powerpoint/2010/main" val="2391529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3CCF-7F24-3C5B-7387-3185EE05BFB6}"/>
              </a:ext>
            </a:extLst>
          </p:cNvPr>
          <p:cNvSpPr>
            <a:spLocks noGrp="1"/>
          </p:cNvSpPr>
          <p:nvPr>
            <p:ph type="title"/>
          </p:nvPr>
        </p:nvSpPr>
        <p:spPr>
          <a:xfrm>
            <a:off x="560177" y="301452"/>
            <a:ext cx="11152398" cy="559572"/>
          </a:xfrm>
        </p:spPr>
        <p:txBody>
          <a:bodyPr wrap="square" lIns="0" tIns="18000" rIns="0" bIns="18000" anchor="ctr" anchorCtr="0">
            <a:spAutoFit/>
          </a:bodyPr>
          <a:lstStyle/>
          <a:p>
            <a:r>
              <a:rPr lang="en-US" sz="3400" noProof="0" dirty="0"/>
              <a:t>Working Set</a:t>
            </a:r>
          </a:p>
        </p:txBody>
      </p:sp>
      <p:sp>
        <p:nvSpPr>
          <p:cNvPr id="3" name="Content Placeholder 2">
            <a:extLst>
              <a:ext uri="{FF2B5EF4-FFF2-40B4-BE49-F238E27FC236}">
                <a16:creationId xmlns:a16="http://schemas.microsoft.com/office/drawing/2014/main" id="{F7B65C66-6D01-219D-D11E-2D41CEE0B76F}"/>
              </a:ext>
            </a:extLst>
          </p:cNvPr>
          <p:cNvSpPr>
            <a:spLocks noGrp="1"/>
          </p:cNvSpPr>
          <p:nvPr>
            <p:ph sz="quarter" idx="13"/>
          </p:nvPr>
        </p:nvSpPr>
        <p:spPr>
          <a:xfrm>
            <a:off x="551551" y="990137"/>
            <a:ext cx="11164100" cy="2498564"/>
          </a:xfrm>
        </p:spPr>
        <p:txBody>
          <a:bodyPr wrap="square" lIns="0" tIns="18000" rIns="0" bIns="18000" anchor="ctr" anchorCtr="0">
            <a:spAutoFit/>
          </a:bodyPr>
          <a:lstStyle/>
          <a:p>
            <a:pPr marL="342900" indent="-342900">
              <a:spcBef>
                <a:spcPts val="600"/>
              </a:spcBef>
            </a:pPr>
            <a:r>
              <a:rPr lang="en-US" sz="2800" noProof="0" dirty="0">
                <a:solidFill>
                  <a:srgbClr val="191919"/>
                </a:solidFill>
              </a:rPr>
              <a:t>If (</a:t>
            </a:r>
            <a:r>
              <a:rPr lang="en-US" sz="2800" spc="-300" noProof="0" dirty="0">
                <a:solidFill>
                  <a:srgbClr val="191919"/>
                </a:solidFill>
              </a:rPr>
              <a:t>W </a:t>
            </a:r>
            <a:r>
              <a:rPr lang="en-US" sz="2800" noProof="0" dirty="0">
                <a:solidFill>
                  <a:srgbClr val="191919"/>
                </a:solidFill>
              </a:rPr>
              <a:t>S in memory) {few page faults} else {many page faults}</a:t>
            </a:r>
          </a:p>
          <a:p>
            <a:pPr marL="342900" indent="-342900">
              <a:spcBef>
                <a:spcPts val="600"/>
              </a:spcBef>
            </a:pPr>
            <a:r>
              <a:rPr lang="en-US" sz="2800" noProof="0" dirty="0">
                <a:solidFill>
                  <a:srgbClr val="191919"/>
                </a:solidFill>
              </a:rPr>
              <a:t>If (memory too small for </a:t>
            </a:r>
            <a:r>
              <a:rPr lang="en-US" sz="2800" spc="-300" noProof="0" dirty="0">
                <a:solidFill>
                  <a:srgbClr val="191919"/>
                </a:solidFill>
              </a:rPr>
              <a:t>W </a:t>
            </a:r>
            <a:r>
              <a:rPr lang="en-US" sz="2800" noProof="0" dirty="0">
                <a:solidFill>
                  <a:srgbClr val="191919"/>
                </a:solidFill>
              </a:rPr>
              <a:t>S) {</a:t>
            </a:r>
            <a:r>
              <a:rPr lang="en-US" sz="2800" b="1" noProof="0" dirty="0">
                <a:solidFill>
                  <a:srgbClr val="191919"/>
                </a:solidFill>
              </a:rPr>
              <a:t>thrashing</a:t>
            </a:r>
            <a:r>
              <a:rPr lang="en-US" sz="2800" noProof="0" dirty="0">
                <a:solidFill>
                  <a:srgbClr val="191919"/>
                </a:solidFill>
              </a:rPr>
              <a:t>}</a:t>
            </a:r>
          </a:p>
          <a:p>
            <a:pPr marL="342900" indent="-342900">
              <a:spcBef>
                <a:spcPts val="600"/>
              </a:spcBef>
            </a:pPr>
            <a:r>
              <a:rPr lang="en-US" sz="2800" noProof="0" dirty="0">
                <a:solidFill>
                  <a:srgbClr val="191919"/>
                </a:solidFill>
              </a:rPr>
              <a:t>Most programs exhibit </a:t>
            </a:r>
            <a:r>
              <a:rPr lang="en-US" sz="2800" b="1" noProof="0" dirty="0">
                <a:solidFill>
                  <a:srgbClr val="191919"/>
                </a:solidFill>
              </a:rPr>
              <a:t>locality of reference</a:t>
            </a:r>
          </a:p>
          <a:p>
            <a:pPr marL="342900" indent="-342900">
              <a:spcBef>
                <a:spcPts val="600"/>
              </a:spcBef>
            </a:pPr>
            <a:r>
              <a:rPr lang="en-US" sz="2800" noProof="0" dirty="0">
                <a:solidFill>
                  <a:srgbClr val="191919"/>
                </a:solidFill>
              </a:rPr>
              <a:t>Maybe ensure pages in </a:t>
            </a:r>
            <a:r>
              <a:rPr lang="en-US" sz="2800" spc="-300" noProof="0" dirty="0">
                <a:solidFill>
                  <a:srgbClr val="191919"/>
                </a:solidFill>
              </a:rPr>
              <a:t>W </a:t>
            </a:r>
            <a:r>
              <a:rPr lang="en-US" sz="2800" noProof="0" dirty="0">
                <a:solidFill>
                  <a:srgbClr val="191919"/>
                </a:solidFill>
              </a:rPr>
              <a:t>S not replaced?</a:t>
            </a:r>
          </a:p>
          <a:p>
            <a:pPr marL="342900" indent="-342900">
              <a:spcBef>
                <a:spcPts val="600"/>
              </a:spcBef>
            </a:pPr>
            <a:r>
              <a:rPr lang="en-US" sz="2800" noProof="0" dirty="0">
                <a:solidFill>
                  <a:srgbClr val="191919"/>
                </a:solidFill>
              </a:rPr>
              <a:t>Maybe ensure </a:t>
            </a:r>
            <a:r>
              <a:rPr lang="en-US" sz="2800" spc="-300" noProof="0" dirty="0">
                <a:solidFill>
                  <a:srgbClr val="191919"/>
                </a:solidFill>
              </a:rPr>
              <a:t>W </a:t>
            </a:r>
            <a:r>
              <a:rPr lang="en-US" sz="2800" noProof="0" dirty="0">
                <a:solidFill>
                  <a:srgbClr val="191919"/>
                </a:solidFill>
              </a:rPr>
              <a:t>S is in memory by </a:t>
            </a:r>
            <a:r>
              <a:rPr lang="en-US" sz="2800" noProof="0" dirty="0" err="1">
                <a:solidFill>
                  <a:srgbClr val="191919"/>
                </a:solidFill>
              </a:rPr>
              <a:t>prepaging</a:t>
            </a:r>
            <a:r>
              <a:rPr lang="en-US" sz="2800" noProof="0" dirty="0">
                <a:solidFill>
                  <a:srgbClr val="191919"/>
                </a:solidFill>
              </a:rPr>
              <a:t>?</a:t>
            </a:r>
            <a:endParaRPr lang="en-US" sz="2800" noProof="0" dirty="0"/>
          </a:p>
        </p:txBody>
      </p:sp>
    </p:spTree>
    <p:extLst>
      <p:ext uri="{BB962C8B-B14F-4D97-AF65-F5344CB8AC3E}">
        <p14:creationId xmlns:p14="http://schemas.microsoft.com/office/powerpoint/2010/main" val="4204820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3CCF-7F24-3C5B-7387-3185EE05BFB6}"/>
              </a:ext>
            </a:extLst>
          </p:cNvPr>
          <p:cNvSpPr>
            <a:spLocks noGrp="1"/>
          </p:cNvSpPr>
          <p:nvPr>
            <p:ph type="title"/>
          </p:nvPr>
        </p:nvSpPr>
        <p:spPr>
          <a:xfrm>
            <a:off x="560177" y="301452"/>
            <a:ext cx="11152398" cy="559572"/>
          </a:xfrm>
        </p:spPr>
        <p:txBody>
          <a:bodyPr wrap="square" lIns="0" tIns="18000" rIns="0" bIns="18000" anchor="ctr" anchorCtr="0">
            <a:spAutoFit/>
          </a:bodyPr>
          <a:lstStyle/>
          <a:p>
            <a:r>
              <a:rPr lang="en-US" sz="3400" noProof="0" dirty="0"/>
              <a:t>Working Set Algorithm (1)</a:t>
            </a:r>
            <a:endParaRPr lang="en-US" sz="2600" noProof="0" dirty="0"/>
          </a:p>
        </p:txBody>
      </p:sp>
      <p:sp>
        <p:nvSpPr>
          <p:cNvPr id="9" name="Content Placeholder 8">
            <a:extLst>
              <a:ext uri="{FF2B5EF4-FFF2-40B4-BE49-F238E27FC236}">
                <a16:creationId xmlns:a16="http://schemas.microsoft.com/office/drawing/2014/main" id="{B31F62A2-AF5D-C0CB-BF0D-87666BDBCF88}"/>
              </a:ext>
            </a:extLst>
          </p:cNvPr>
          <p:cNvSpPr>
            <a:spLocks noGrp="1"/>
          </p:cNvSpPr>
          <p:nvPr>
            <p:ph sz="quarter" idx="19"/>
          </p:nvPr>
        </p:nvSpPr>
        <p:spPr>
          <a:xfrm>
            <a:off x="561077" y="992815"/>
            <a:ext cx="11151497" cy="1405957"/>
          </a:xfrm>
        </p:spPr>
        <p:txBody>
          <a:bodyPr wrap="square" lIns="0" tIns="18000" rIns="0" bIns="18000" anchor="ctr" anchorCtr="0">
            <a:spAutoFit/>
          </a:bodyPr>
          <a:lstStyle/>
          <a:p>
            <a:pPr marL="0" indent="0">
              <a:spcBef>
                <a:spcPts val="600"/>
              </a:spcBef>
              <a:buClr>
                <a:schemeClr val="dk1"/>
              </a:buClr>
              <a:buSzPts val="1100"/>
              <a:buNone/>
            </a:pPr>
            <a:r>
              <a:rPr lang="en-US" sz="2800" spc="-300" noProof="0" dirty="0">
                <a:solidFill>
                  <a:srgbClr val="191919"/>
                </a:solidFill>
              </a:rPr>
              <a:t>W </a:t>
            </a:r>
            <a:r>
              <a:rPr lang="en-US" sz="2800" noProof="0" dirty="0">
                <a:solidFill>
                  <a:srgbClr val="191919"/>
                </a:solidFill>
              </a:rPr>
              <a:t>S = all pages referenced last τ seconds of virtual time (time consumed by process)</a:t>
            </a:r>
          </a:p>
          <a:p>
            <a:pPr marL="0" indent="0">
              <a:spcBef>
                <a:spcPts val="600"/>
              </a:spcBef>
              <a:buClr>
                <a:schemeClr val="dk1"/>
              </a:buClr>
              <a:buSzPts val="1100"/>
              <a:buNone/>
            </a:pPr>
            <a:r>
              <a:rPr lang="en-US" sz="2800" noProof="0" dirty="0">
                <a:solidFill>
                  <a:srgbClr val="191919"/>
                </a:solidFill>
              </a:rPr>
              <a:t>Note that τ spans multiple clock ticks</a:t>
            </a:r>
          </a:p>
        </p:txBody>
      </p:sp>
    </p:spTree>
    <p:extLst>
      <p:ext uri="{BB962C8B-B14F-4D97-AF65-F5344CB8AC3E}">
        <p14:creationId xmlns:p14="http://schemas.microsoft.com/office/powerpoint/2010/main" val="4046861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3CCF-7F24-3C5B-7387-3185EE05BFB6}"/>
              </a:ext>
            </a:extLst>
          </p:cNvPr>
          <p:cNvSpPr>
            <a:spLocks noGrp="1"/>
          </p:cNvSpPr>
          <p:nvPr>
            <p:ph type="title"/>
          </p:nvPr>
        </p:nvSpPr>
        <p:spPr>
          <a:xfrm>
            <a:off x="560177" y="301452"/>
            <a:ext cx="11152398" cy="559572"/>
          </a:xfrm>
        </p:spPr>
        <p:txBody>
          <a:bodyPr wrap="square" lIns="0" tIns="18000" rIns="0" bIns="18000" anchor="ctr" anchorCtr="0">
            <a:spAutoFit/>
          </a:bodyPr>
          <a:lstStyle/>
          <a:p>
            <a:r>
              <a:rPr lang="en-US" sz="3400" noProof="0" dirty="0"/>
              <a:t>Working Set Algorithm (2)</a:t>
            </a:r>
            <a:endParaRPr lang="en-US" sz="2600" noProof="0" dirty="0"/>
          </a:p>
        </p:txBody>
      </p:sp>
      <p:sp>
        <p:nvSpPr>
          <p:cNvPr id="3" name="Content Placeholder 2">
            <a:extLst>
              <a:ext uri="{FF2B5EF4-FFF2-40B4-BE49-F238E27FC236}">
                <a16:creationId xmlns:a16="http://schemas.microsoft.com/office/drawing/2014/main" id="{F7B65C66-6D01-219D-D11E-2D41CEE0B76F}"/>
              </a:ext>
            </a:extLst>
          </p:cNvPr>
          <p:cNvSpPr>
            <a:spLocks noGrp="1"/>
          </p:cNvSpPr>
          <p:nvPr>
            <p:ph sz="quarter" idx="13"/>
          </p:nvPr>
        </p:nvSpPr>
        <p:spPr>
          <a:xfrm>
            <a:off x="551551" y="990533"/>
            <a:ext cx="11152398" cy="467239"/>
          </a:xfrm>
        </p:spPr>
        <p:txBody>
          <a:bodyPr wrap="square" lIns="0" tIns="18000" rIns="0" bIns="18000" anchor="ctr" anchorCtr="0">
            <a:spAutoFit/>
          </a:bodyPr>
          <a:lstStyle/>
          <a:p>
            <a:pPr marL="0" indent="0">
              <a:buNone/>
            </a:pPr>
            <a:r>
              <a:rPr lang="en-US" sz="2800" b="1" noProof="0" dirty="0">
                <a:solidFill>
                  <a:srgbClr val="191919"/>
                </a:solidFill>
              </a:rPr>
              <a:t>NOTE: at periodic clock interrupt we clear R</a:t>
            </a:r>
          </a:p>
        </p:txBody>
      </p:sp>
      <p:pic>
        <p:nvPicPr>
          <p:cNvPr id="21" name="Picture 20" descr="The figure illustrates the working set algorithm.&#10;Long description is available in notes, press F6 ">
            <a:extLst>
              <a:ext uri="{FF2B5EF4-FFF2-40B4-BE49-F238E27FC236}">
                <a16:creationId xmlns:a16="http://schemas.microsoft.com/office/drawing/2014/main" id="{F2992718-DA3C-B3F9-4DF3-7024DE807EAD}"/>
              </a:ext>
            </a:extLst>
          </p:cNvPr>
          <p:cNvPicPr>
            <a:picLocks noChangeAspect="1"/>
          </p:cNvPicPr>
          <p:nvPr/>
        </p:nvPicPr>
        <p:blipFill>
          <a:blip r:embed="rId3"/>
          <a:stretch>
            <a:fillRect/>
          </a:stretch>
        </p:blipFill>
        <p:spPr>
          <a:xfrm>
            <a:off x="2579278" y="1594859"/>
            <a:ext cx="7042786" cy="4154203"/>
          </a:xfrm>
          <a:prstGeom prst="rect">
            <a:avLst/>
          </a:prstGeom>
        </p:spPr>
      </p:pic>
      <p:sp>
        <p:nvSpPr>
          <p:cNvPr id="4" name="Content Placeholder 3">
            <a:extLst>
              <a:ext uri="{FF2B5EF4-FFF2-40B4-BE49-F238E27FC236}">
                <a16:creationId xmlns:a16="http://schemas.microsoft.com/office/drawing/2014/main" id="{C9F649BF-026E-D17E-F0AC-44CA38388E92}"/>
              </a:ext>
            </a:extLst>
          </p:cNvPr>
          <p:cNvSpPr>
            <a:spLocks noGrp="1"/>
          </p:cNvSpPr>
          <p:nvPr>
            <p:ph sz="quarter" idx="14"/>
          </p:nvPr>
        </p:nvSpPr>
        <p:spPr>
          <a:xfrm>
            <a:off x="4146432" y="5953349"/>
            <a:ext cx="3908847" cy="313350"/>
          </a:xfrm>
        </p:spPr>
        <p:txBody>
          <a:bodyPr wrap="square" lIns="0" tIns="18000" rIns="0" bIns="18000" anchor="ctr" anchorCtr="0">
            <a:spAutoFit/>
          </a:bodyPr>
          <a:lstStyle/>
          <a:p>
            <a:pPr marL="101600" indent="-101600">
              <a:buNone/>
            </a:pPr>
            <a:r>
              <a:rPr lang="en-US" sz="1800" noProof="0" dirty="0">
                <a:solidFill>
                  <a:srgbClr val="191919"/>
                </a:solidFill>
              </a:rPr>
              <a:t>Figure 3.19 The working set algorithm.</a:t>
            </a:r>
          </a:p>
        </p:txBody>
      </p:sp>
    </p:spTree>
    <p:extLst>
      <p:ext uri="{BB962C8B-B14F-4D97-AF65-F5344CB8AC3E}">
        <p14:creationId xmlns:p14="http://schemas.microsoft.com/office/powerpoint/2010/main" val="137005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61975" y="250455"/>
            <a:ext cx="11150600" cy="559572"/>
          </a:xfrm>
        </p:spPr>
        <p:txBody>
          <a:bodyPr wrap="square" lIns="0" tIns="18000" rIns="0" bIns="18000" anchor="ctr" anchorCtr="0">
            <a:spAutoFit/>
          </a:bodyPr>
          <a:lstStyle/>
          <a:p>
            <a:r>
              <a:rPr lang="en-US" sz="3400" noProof="0" dirty="0"/>
              <a:t>Memory Abstraction: Address Spaces</a:t>
            </a:r>
            <a:endParaRPr lang="en-US" sz="3400" i="1" noProof="0" dirty="0"/>
          </a:p>
        </p:txBody>
      </p:sp>
      <p:pic>
        <p:nvPicPr>
          <p:cNvPr id="15" name="Picture 14" descr="A figure labeled (c) illustrates the base and limit registers used to give each process a separate address space.&#10;Long description1 is available in notes, press F6">
            <a:extLst>
              <a:ext uri="{FF2B5EF4-FFF2-40B4-BE49-F238E27FC236}">
                <a16:creationId xmlns:a16="http://schemas.microsoft.com/office/drawing/2014/main" id="{772063B1-8EDC-6061-3E22-32C5EECA35E1}"/>
              </a:ext>
            </a:extLst>
          </p:cNvPr>
          <p:cNvPicPr>
            <a:picLocks noChangeAspect="1"/>
          </p:cNvPicPr>
          <p:nvPr/>
        </p:nvPicPr>
        <p:blipFill>
          <a:blip r:embed="rId3"/>
          <a:stretch>
            <a:fillRect/>
          </a:stretch>
        </p:blipFill>
        <p:spPr>
          <a:xfrm>
            <a:off x="1159644" y="1097710"/>
            <a:ext cx="3139485" cy="4612437"/>
          </a:xfrm>
          <a:prstGeom prst="rect">
            <a:avLst/>
          </a:prstGeom>
        </p:spPr>
      </p:pic>
      <p:sp>
        <p:nvSpPr>
          <p:cNvPr id="5" name="Content Placeholder 4">
            <a:extLst>
              <a:ext uri="{FF2B5EF4-FFF2-40B4-BE49-F238E27FC236}">
                <a16:creationId xmlns:a16="http://schemas.microsoft.com/office/drawing/2014/main" id="{89C57E20-DC21-E336-BFF8-0C03B4413175}"/>
              </a:ext>
            </a:extLst>
          </p:cNvPr>
          <p:cNvSpPr>
            <a:spLocks noGrp="1"/>
          </p:cNvSpPr>
          <p:nvPr>
            <p:ph sz="quarter" idx="15"/>
          </p:nvPr>
        </p:nvSpPr>
        <p:spPr>
          <a:xfrm>
            <a:off x="4744889" y="1360638"/>
            <a:ext cx="6967686" cy="1405957"/>
          </a:xfrm>
        </p:spPr>
        <p:txBody>
          <a:bodyPr wrap="square" lIns="0" tIns="18000" rIns="0" bIns="18000" anchor="ctr" anchorCtr="0">
            <a:spAutoFit/>
          </a:bodyPr>
          <a:lstStyle/>
          <a:p>
            <a:pPr marL="342900" indent="-342900">
              <a:spcBef>
                <a:spcPts val="600"/>
              </a:spcBef>
            </a:pPr>
            <a:r>
              <a:rPr lang="en-US" sz="2800" noProof="0" dirty="0">
                <a:solidFill>
                  <a:srgbClr val="000000"/>
                </a:solidFill>
                <a:latin typeface="Arial" panose="020B0604020202020204" pitchFamily="34" charset="0"/>
              </a:rPr>
              <a:t>Base register operates </a:t>
            </a:r>
            <a:r>
              <a:rPr lang="en-US" sz="2800" b="1" noProof="0" dirty="0">
                <a:solidFill>
                  <a:srgbClr val="000000"/>
                </a:solidFill>
                <a:latin typeface="Arial" panose="020B0604020202020204" pitchFamily="34" charset="0"/>
              </a:rPr>
              <a:t>dynamic relocation</a:t>
            </a:r>
          </a:p>
          <a:p>
            <a:pPr marL="342900" indent="-342900">
              <a:spcBef>
                <a:spcPts val="600"/>
              </a:spcBef>
            </a:pPr>
            <a:r>
              <a:rPr lang="en-US" sz="2800" noProof="0" dirty="0">
                <a:solidFill>
                  <a:srgbClr val="000000"/>
                </a:solidFill>
                <a:latin typeface="Arial" panose="020B0604020202020204" pitchFamily="34" charset="0"/>
              </a:rPr>
              <a:t>Limit register enforces </a:t>
            </a:r>
            <a:r>
              <a:rPr lang="en-US" sz="2800" b="1" noProof="0" dirty="0">
                <a:solidFill>
                  <a:srgbClr val="000000"/>
                </a:solidFill>
                <a:latin typeface="Arial" panose="020B0604020202020204" pitchFamily="34" charset="0"/>
              </a:rPr>
              <a:t>protection</a:t>
            </a:r>
          </a:p>
        </p:txBody>
      </p:sp>
      <p:sp>
        <p:nvSpPr>
          <p:cNvPr id="8" name="Content Placeholder 7">
            <a:extLst>
              <a:ext uri="{FF2B5EF4-FFF2-40B4-BE49-F238E27FC236}">
                <a16:creationId xmlns:a16="http://schemas.microsoft.com/office/drawing/2014/main" id="{E69EDEB9-0235-6A0B-A878-CE86D561CF86}"/>
              </a:ext>
            </a:extLst>
          </p:cNvPr>
          <p:cNvSpPr>
            <a:spLocks noGrp="1"/>
          </p:cNvSpPr>
          <p:nvPr>
            <p:ph sz="quarter" idx="18"/>
          </p:nvPr>
        </p:nvSpPr>
        <p:spPr>
          <a:xfrm>
            <a:off x="5403041" y="3080962"/>
            <a:ext cx="4775191" cy="467239"/>
          </a:xfrm>
        </p:spPr>
        <p:txBody>
          <a:bodyPr wrap="square" lIns="0" tIns="18000" rIns="0" bIns="18000" anchor="ctr" anchorCtr="0">
            <a:spAutoFit/>
          </a:bodyPr>
          <a:lstStyle/>
          <a:p>
            <a:pPr marL="0" indent="0">
              <a:spcBef>
                <a:spcPts val="0"/>
              </a:spcBef>
              <a:buNone/>
            </a:pPr>
            <a:r>
              <a:rPr lang="en-US" sz="2800" noProof="0" dirty="0">
                <a:solidFill>
                  <a:srgbClr val="000000"/>
                </a:solidFill>
                <a:latin typeface="Arial" panose="020B0604020202020204" pitchFamily="34" charset="0"/>
              </a:rPr>
              <a:t>Checks for </a:t>
            </a:r>
            <a:r>
              <a:rPr lang="en-US" sz="2800" spc="-300" noProof="0" dirty="0">
                <a:solidFill>
                  <a:srgbClr val="000000"/>
                </a:solidFill>
                <a:latin typeface="Arial" panose="020B0604020202020204" pitchFamily="34" charset="0"/>
              </a:rPr>
              <a:t>M O </a:t>
            </a:r>
            <a:r>
              <a:rPr lang="en-US" sz="2800" noProof="0" dirty="0">
                <a:solidFill>
                  <a:srgbClr val="000000"/>
                </a:solidFill>
                <a:latin typeface="Arial" panose="020B0604020202020204" pitchFamily="34" charset="0"/>
              </a:rPr>
              <a:t>V Reg1, </a:t>
            </a:r>
            <a:r>
              <a:rPr lang="en-US" sz="2800" noProof="0" dirty="0" err="1">
                <a:solidFill>
                  <a:srgbClr val="000000"/>
                </a:solidFill>
                <a:latin typeface="Arial" panose="020B0604020202020204" pitchFamily="34" charset="0"/>
              </a:rPr>
              <a:t>Addr</a:t>
            </a:r>
            <a:r>
              <a:rPr lang="en-US" sz="2800" noProof="0" dirty="0">
                <a:solidFill>
                  <a:srgbClr val="000000"/>
                </a:solidFill>
                <a:latin typeface="Arial" panose="020B0604020202020204" pitchFamily="34" charset="0"/>
              </a:rPr>
              <a:t>:</a:t>
            </a:r>
            <a:endParaRPr lang="en-US" sz="2800" noProof="0" dirty="0"/>
          </a:p>
        </p:txBody>
      </p:sp>
      <p:pic>
        <p:nvPicPr>
          <p:cNvPr id="13" name="Picture 12" descr="A code to check for M O V Reg 1.&#10;Long description2 is available in notes, press F6">
            <a:extLst>
              <a:ext uri="{FF2B5EF4-FFF2-40B4-BE49-F238E27FC236}">
                <a16:creationId xmlns:a16="http://schemas.microsoft.com/office/drawing/2014/main" id="{17E1EDC9-6D6D-F4A2-FC0A-D3133C85F664}"/>
              </a:ext>
            </a:extLst>
          </p:cNvPr>
          <p:cNvPicPr>
            <a:picLocks noChangeAspect="1"/>
          </p:cNvPicPr>
          <p:nvPr/>
        </p:nvPicPr>
        <p:blipFill>
          <a:blip r:embed="rId4"/>
          <a:stretch>
            <a:fillRect/>
          </a:stretch>
        </p:blipFill>
        <p:spPr>
          <a:xfrm>
            <a:off x="5393515" y="3754660"/>
            <a:ext cx="4524578" cy="690465"/>
          </a:xfrm>
          <a:prstGeom prst="rect">
            <a:avLst/>
          </a:prstGeom>
        </p:spPr>
      </p:pic>
      <p:sp>
        <p:nvSpPr>
          <p:cNvPr id="3" name="Content Placeholder 2">
            <a:extLst>
              <a:ext uri="{FF2B5EF4-FFF2-40B4-BE49-F238E27FC236}">
                <a16:creationId xmlns:a16="http://schemas.microsoft.com/office/drawing/2014/main" id="{546DDCD6-F15E-E3A9-6A9E-DFF5DC22F52A}"/>
              </a:ext>
            </a:extLst>
          </p:cNvPr>
          <p:cNvSpPr>
            <a:spLocks noGrp="1"/>
          </p:cNvSpPr>
          <p:nvPr>
            <p:ph sz="quarter" idx="13"/>
          </p:nvPr>
        </p:nvSpPr>
        <p:spPr>
          <a:xfrm>
            <a:off x="4361311" y="5945384"/>
            <a:ext cx="3482919" cy="313350"/>
          </a:xfrm>
        </p:spPr>
        <p:txBody>
          <a:bodyPr wrap="square" lIns="0" tIns="18000" rIns="0" bIns="18000" anchor="ctr" anchorCtr="0">
            <a:spAutoFit/>
          </a:bodyPr>
          <a:lstStyle/>
          <a:p>
            <a:pPr marL="0" indent="0">
              <a:spcBef>
                <a:spcPts val="0"/>
              </a:spcBef>
              <a:buNone/>
            </a:pPr>
            <a:r>
              <a:rPr lang="en-US" sz="1800" noProof="0" dirty="0">
                <a:solidFill>
                  <a:srgbClr val="000000"/>
                </a:solidFill>
                <a:latin typeface="Arial" panose="020B0604020202020204" pitchFamily="34" charset="0"/>
              </a:rPr>
              <a:t>Figure 3.3 Base and limit registers</a:t>
            </a:r>
          </a:p>
        </p:txBody>
      </p:sp>
    </p:spTree>
    <p:extLst>
      <p:ext uri="{BB962C8B-B14F-4D97-AF65-F5344CB8AC3E}">
        <p14:creationId xmlns:p14="http://schemas.microsoft.com/office/powerpoint/2010/main" val="1210156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3CCF-7F24-3C5B-7387-3185EE05BFB6}"/>
              </a:ext>
            </a:extLst>
          </p:cNvPr>
          <p:cNvSpPr>
            <a:spLocks noGrp="1"/>
          </p:cNvSpPr>
          <p:nvPr>
            <p:ph type="title"/>
          </p:nvPr>
        </p:nvSpPr>
        <p:spPr>
          <a:xfrm>
            <a:off x="560177" y="301452"/>
            <a:ext cx="11152398" cy="559572"/>
          </a:xfrm>
        </p:spPr>
        <p:txBody>
          <a:bodyPr wrap="square" lIns="0" tIns="18000" rIns="0" bIns="18000" anchor="ctr" anchorCtr="0">
            <a:spAutoFit/>
          </a:bodyPr>
          <a:lstStyle/>
          <a:p>
            <a:r>
              <a:rPr lang="en-US" sz="3400" spc="-500" noProof="0" dirty="0"/>
              <a:t>W S </a:t>
            </a:r>
            <a:r>
              <a:rPr lang="en-US" sz="3400" noProof="0" dirty="0"/>
              <a:t>Clock (1)</a:t>
            </a:r>
            <a:endParaRPr lang="en-US" sz="2600" noProof="0" dirty="0"/>
          </a:p>
        </p:txBody>
      </p:sp>
      <p:sp>
        <p:nvSpPr>
          <p:cNvPr id="3" name="Content Placeholder 2">
            <a:extLst>
              <a:ext uri="{FF2B5EF4-FFF2-40B4-BE49-F238E27FC236}">
                <a16:creationId xmlns:a16="http://schemas.microsoft.com/office/drawing/2014/main" id="{F7B65C66-6D01-219D-D11E-2D41CEE0B76F}"/>
              </a:ext>
            </a:extLst>
          </p:cNvPr>
          <p:cNvSpPr>
            <a:spLocks noGrp="1"/>
          </p:cNvSpPr>
          <p:nvPr>
            <p:ph sz="quarter" idx="13"/>
          </p:nvPr>
        </p:nvSpPr>
        <p:spPr>
          <a:xfrm>
            <a:off x="551551" y="987899"/>
            <a:ext cx="11152398" cy="1405957"/>
          </a:xfrm>
        </p:spPr>
        <p:txBody>
          <a:bodyPr wrap="square" lIns="0" tIns="18000" rIns="0" bIns="18000" anchor="ctr" anchorCtr="0">
            <a:spAutoFit/>
          </a:bodyPr>
          <a:lstStyle/>
          <a:p>
            <a:pPr marL="342900" indent="-342900">
              <a:spcBef>
                <a:spcPts val="600"/>
              </a:spcBef>
            </a:pPr>
            <a:r>
              <a:rPr lang="en-US" sz="2800" noProof="0" dirty="0">
                <a:solidFill>
                  <a:srgbClr val="191919"/>
                </a:solidFill>
              </a:rPr>
              <a:t>Previous model is cumbersome as we must scan the page tables for each </a:t>
            </a:r>
            <a:r>
              <a:rPr lang="en-US" sz="2800" spc="-350" noProof="0" dirty="0">
                <a:solidFill>
                  <a:srgbClr val="191919"/>
                </a:solidFill>
              </a:rPr>
              <a:t>P </a:t>
            </a:r>
            <a:r>
              <a:rPr lang="en-US" sz="2800" noProof="0" dirty="0">
                <a:solidFill>
                  <a:srgbClr val="191919"/>
                </a:solidFill>
              </a:rPr>
              <a:t>F</a:t>
            </a:r>
          </a:p>
          <a:p>
            <a:pPr marL="342900" indent="-342900">
              <a:spcBef>
                <a:spcPts val="600"/>
              </a:spcBef>
            </a:pPr>
            <a:r>
              <a:rPr lang="en-US" sz="2800" spc="-300" noProof="0" dirty="0">
                <a:solidFill>
                  <a:srgbClr val="191919"/>
                </a:solidFill>
              </a:rPr>
              <a:t>W S </a:t>
            </a:r>
            <a:r>
              <a:rPr lang="en-US" sz="2800" noProof="0" dirty="0">
                <a:solidFill>
                  <a:srgbClr val="191919"/>
                </a:solidFill>
              </a:rPr>
              <a:t>Clock combines Clock and </a:t>
            </a:r>
            <a:r>
              <a:rPr lang="en-US" sz="2800" spc="-350" noProof="0" dirty="0">
                <a:solidFill>
                  <a:srgbClr val="191919"/>
                </a:solidFill>
              </a:rPr>
              <a:t>W </a:t>
            </a:r>
            <a:r>
              <a:rPr lang="en-US" sz="2800" noProof="0" dirty="0">
                <a:solidFill>
                  <a:srgbClr val="191919"/>
                </a:solidFill>
              </a:rPr>
              <a:t>S and is more efficient </a:t>
            </a:r>
          </a:p>
        </p:txBody>
      </p:sp>
    </p:spTree>
    <p:extLst>
      <p:ext uri="{BB962C8B-B14F-4D97-AF65-F5344CB8AC3E}">
        <p14:creationId xmlns:p14="http://schemas.microsoft.com/office/powerpoint/2010/main" val="1344987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D93F-5C11-CEED-F846-82FADB471A43}"/>
              </a:ext>
            </a:extLst>
          </p:cNvPr>
          <p:cNvSpPr>
            <a:spLocks noGrp="1"/>
          </p:cNvSpPr>
          <p:nvPr>
            <p:ph type="title"/>
          </p:nvPr>
        </p:nvSpPr>
        <p:spPr>
          <a:xfrm>
            <a:off x="560177" y="298641"/>
            <a:ext cx="11152398" cy="559572"/>
          </a:xfrm>
        </p:spPr>
        <p:txBody>
          <a:bodyPr wrap="square" lIns="0" tIns="18000" rIns="0" bIns="18000" anchor="ctr" anchorCtr="0">
            <a:spAutoFit/>
          </a:bodyPr>
          <a:lstStyle/>
          <a:p>
            <a:r>
              <a:rPr lang="en-US" sz="3400" spc="-500" noProof="0" dirty="0"/>
              <a:t>W S </a:t>
            </a:r>
            <a:r>
              <a:rPr lang="en-US" sz="3400" noProof="0" dirty="0"/>
              <a:t>Clock (2)</a:t>
            </a:r>
            <a:endParaRPr lang="en-US" sz="2600" noProof="0" dirty="0"/>
          </a:p>
        </p:txBody>
      </p:sp>
      <p:sp>
        <p:nvSpPr>
          <p:cNvPr id="3" name="Content Placeholder 2">
            <a:extLst>
              <a:ext uri="{FF2B5EF4-FFF2-40B4-BE49-F238E27FC236}">
                <a16:creationId xmlns:a16="http://schemas.microsoft.com/office/drawing/2014/main" id="{6BCA4A38-EA17-E9FC-C2CB-90B8F8764D69}"/>
              </a:ext>
            </a:extLst>
          </p:cNvPr>
          <p:cNvSpPr>
            <a:spLocks noGrp="1"/>
          </p:cNvSpPr>
          <p:nvPr>
            <p:ph sz="quarter" idx="13"/>
          </p:nvPr>
        </p:nvSpPr>
        <p:spPr>
          <a:xfrm>
            <a:off x="561077" y="993681"/>
            <a:ext cx="11151498" cy="1298235"/>
          </a:xfrm>
        </p:spPr>
        <p:txBody>
          <a:bodyPr wrap="square" lIns="0" tIns="18000" rIns="0" bIns="18000" anchor="ctr" anchorCtr="0">
            <a:spAutoFit/>
          </a:bodyPr>
          <a:lstStyle/>
          <a:p>
            <a:pPr marL="255588" indent="-255588">
              <a:spcBef>
                <a:spcPts val="600"/>
              </a:spcBef>
            </a:pPr>
            <a:r>
              <a:rPr lang="en-US" sz="2400" noProof="0" dirty="0"/>
              <a:t>Previous model is cumbersome as we must scan the page tables for each </a:t>
            </a:r>
            <a:r>
              <a:rPr lang="en-US" sz="2400" spc="-250" noProof="0" dirty="0"/>
              <a:t>P </a:t>
            </a:r>
            <a:r>
              <a:rPr lang="en-US" sz="2400" noProof="0" dirty="0"/>
              <a:t>F</a:t>
            </a:r>
          </a:p>
          <a:p>
            <a:pPr marL="255588" indent="-255588">
              <a:spcBef>
                <a:spcPts val="600"/>
              </a:spcBef>
            </a:pPr>
            <a:r>
              <a:rPr lang="en-US" sz="2400" spc="-300" noProof="0" dirty="0"/>
              <a:t>W S C </a:t>
            </a:r>
            <a:r>
              <a:rPr lang="en-US" sz="2400" noProof="0" dirty="0"/>
              <a:t>lock combines Clock and </a:t>
            </a:r>
            <a:r>
              <a:rPr lang="en-US" sz="2400" spc="-250" noProof="0" dirty="0"/>
              <a:t>W </a:t>
            </a:r>
            <a:r>
              <a:rPr lang="en-US" sz="2400" noProof="0" dirty="0"/>
              <a:t>S and is more efficient </a:t>
            </a:r>
          </a:p>
          <a:p>
            <a:pPr marL="742506" lvl="1" indent="-255588"/>
            <a:r>
              <a:rPr lang="en-US" sz="2400" noProof="0" dirty="0"/>
              <a:t>Circular list of page frames (initially empty)</a:t>
            </a:r>
          </a:p>
        </p:txBody>
      </p:sp>
      <p:sp>
        <p:nvSpPr>
          <p:cNvPr id="4" name="Content Placeholder 3">
            <a:extLst>
              <a:ext uri="{FF2B5EF4-FFF2-40B4-BE49-F238E27FC236}">
                <a16:creationId xmlns:a16="http://schemas.microsoft.com/office/drawing/2014/main" id="{F3383D89-7D3D-DCF5-D262-98885E22CA3C}"/>
              </a:ext>
            </a:extLst>
          </p:cNvPr>
          <p:cNvSpPr>
            <a:spLocks noGrp="1"/>
          </p:cNvSpPr>
          <p:nvPr>
            <p:ph sz="quarter" idx="14"/>
          </p:nvPr>
        </p:nvSpPr>
        <p:spPr>
          <a:xfrm>
            <a:off x="561739" y="2379827"/>
            <a:ext cx="3913488" cy="405683"/>
          </a:xfrm>
        </p:spPr>
        <p:txBody>
          <a:bodyPr wrap="square" lIns="0" tIns="18000" rIns="0" bIns="18000" anchor="ctr" anchorCtr="0">
            <a:spAutoFit/>
          </a:bodyPr>
          <a:lstStyle/>
          <a:p>
            <a:pPr marL="742506" lvl="1" indent="-255588"/>
            <a:r>
              <a:rPr lang="en-US" sz="2400" noProof="0" dirty="0"/>
              <a:t>When page referenced</a:t>
            </a:r>
          </a:p>
        </p:txBody>
      </p:sp>
      <p:graphicFrame>
        <p:nvGraphicFramePr>
          <p:cNvPr id="29" name="Object 28" descr="An arrow pointing toward right. ">
            <a:extLst>
              <a:ext uri="{FF2B5EF4-FFF2-40B4-BE49-F238E27FC236}">
                <a16:creationId xmlns:a16="http://schemas.microsoft.com/office/drawing/2014/main" id="{CEA0145D-1721-7535-AA02-150DD1BA9FF2}"/>
              </a:ext>
            </a:extLst>
          </p:cNvPr>
          <p:cNvGraphicFramePr>
            <a:graphicFrameLocks noChangeAspect="1"/>
          </p:cNvGraphicFramePr>
          <p:nvPr>
            <p:extLst>
              <p:ext uri="{D42A27DB-BD31-4B8C-83A1-F6EECF244321}">
                <p14:modId xmlns:p14="http://schemas.microsoft.com/office/powerpoint/2010/main" val="3377796567"/>
              </p:ext>
            </p:extLst>
          </p:nvPr>
        </p:nvGraphicFramePr>
        <p:xfrm>
          <a:off x="4700901" y="2483560"/>
          <a:ext cx="483963" cy="262819"/>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9" name="Object 28" descr="A right headed arrow. ">
                        <a:extLst>
                          <a:ext uri="{FF2B5EF4-FFF2-40B4-BE49-F238E27FC236}">
                            <a16:creationId xmlns:a16="http://schemas.microsoft.com/office/drawing/2014/main" id="{CEA0145D-1721-7535-AA02-150DD1BA9FF2}"/>
                          </a:ext>
                        </a:extLst>
                      </p:cNvPr>
                      <p:cNvPicPr/>
                      <p:nvPr/>
                    </p:nvPicPr>
                    <p:blipFill>
                      <a:blip r:embed="rId4"/>
                      <a:stretch>
                        <a:fillRect/>
                      </a:stretch>
                    </p:blipFill>
                    <p:spPr>
                      <a:xfrm>
                        <a:off x="4700901" y="2483560"/>
                        <a:ext cx="483963" cy="262819"/>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6D294E8-32FE-7C79-3292-EE973B8AAA23}"/>
              </a:ext>
            </a:extLst>
          </p:cNvPr>
          <p:cNvSpPr>
            <a:spLocks noGrp="1"/>
          </p:cNvSpPr>
          <p:nvPr>
            <p:ph sz="quarter" idx="15"/>
          </p:nvPr>
        </p:nvSpPr>
        <p:spPr>
          <a:xfrm>
            <a:off x="5370577" y="2384061"/>
            <a:ext cx="2599047" cy="405683"/>
          </a:xfrm>
        </p:spPr>
        <p:txBody>
          <a:bodyPr wrap="square" lIns="0" tIns="18000" rIns="0" bIns="18000" anchor="ctr" anchorCtr="0">
            <a:spAutoFit/>
          </a:bodyPr>
          <a:lstStyle/>
          <a:p>
            <a:pPr marL="0" lvl="1" indent="0">
              <a:buNone/>
            </a:pPr>
            <a:r>
              <a:rPr lang="en-US" sz="2400" noProof="0" dirty="0"/>
              <a:t>add to list with time</a:t>
            </a:r>
          </a:p>
        </p:txBody>
      </p:sp>
      <p:sp>
        <p:nvSpPr>
          <p:cNvPr id="6" name="Content Placeholder 5">
            <a:extLst>
              <a:ext uri="{FF2B5EF4-FFF2-40B4-BE49-F238E27FC236}">
                <a16:creationId xmlns:a16="http://schemas.microsoft.com/office/drawing/2014/main" id="{0C1ECE20-71C2-F126-6A4A-5BA596973F37}"/>
              </a:ext>
            </a:extLst>
          </p:cNvPr>
          <p:cNvSpPr>
            <a:spLocks noGrp="1"/>
          </p:cNvSpPr>
          <p:nvPr>
            <p:ph sz="quarter" idx="16"/>
          </p:nvPr>
        </p:nvSpPr>
        <p:spPr>
          <a:xfrm>
            <a:off x="556318" y="2843863"/>
            <a:ext cx="3913489" cy="405683"/>
          </a:xfrm>
        </p:spPr>
        <p:txBody>
          <a:bodyPr wrap="square" lIns="0" tIns="18000" rIns="0" bIns="18000" anchor="ctr" anchorCtr="0">
            <a:spAutoFit/>
          </a:bodyPr>
          <a:lstStyle/>
          <a:p>
            <a:pPr marL="742506" lvl="1" indent="-255588"/>
            <a:r>
              <a:rPr lang="en-US" sz="2400" noProof="0" dirty="0"/>
              <a:t>Advance hand + check</a:t>
            </a:r>
          </a:p>
        </p:txBody>
      </p:sp>
      <p:graphicFrame>
        <p:nvGraphicFramePr>
          <p:cNvPr id="30" name="Object 29" descr="if R equals equals 0.">
            <a:extLst>
              <a:ext uri="{FF2B5EF4-FFF2-40B4-BE49-F238E27FC236}">
                <a16:creationId xmlns:a16="http://schemas.microsoft.com/office/drawing/2014/main" id="{8C6E73A8-7534-4690-E923-6109055AE00B}"/>
              </a:ext>
            </a:extLst>
          </p:cNvPr>
          <p:cNvGraphicFramePr>
            <a:graphicFrameLocks noChangeAspect="1"/>
          </p:cNvGraphicFramePr>
          <p:nvPr>
            <p:extLst>
              <p:ext uri="{D42A27DB-BD31-4B8C-83A1-F6EECF244321}">
                <p14:modId xmlns:p14="http://schemas.microsoft.com/office/powerpoint/2010/main" val="4158364413"/>
              </p:ext>
            </p:extLst>
          </p:nvPr>
        </p:nvGraphicFramePr>
        <p:xfrm>
          <a:off x="4587943" y="2923721"/>
          <a:ext cx="1398193" cy="338119"/>
        </p:xfrm>
        <a:graphic>
          <a:graphicData uri="http://schemas.openxmlformats.org/presentationml/2006/ole">
            <mc:AlternateContent xmlns:mc="http://schemas.openxmlformats.org/markup-compatibility/2006">
              <mc:Choice xmlns:v="urn:schemas-microsoft-com:vml" Requires="v">
                <p:oleObj name="Equation" r:id="rId5" imgW="622080" imgH="203040" progId="Equation.DSMT4">
                  <p:embed/>
                </p:oleObj>
              </mc:Choice>
              <mc:Fallback>
                <p:oleObj name="Equation" r:id="rId5" imgW="622080" imgH="203040" progId="Equation.DSMT4">
                  <p:embed/>
                  <p:pic>
                    <p:nvPicPr>
                      <p:cNvPr id="30" name="Object 29" descr="A right headed arrow. ">
                        <a:extLst>
                          <a:ext uri="{FF2B5EF4-FFF2-40B4-BE49-F238E27FC236}">
                            <a16:creationId xmlns:a16="http://schemas.microsoft.com/office/drawing/2014/main" id="{8C6E73A8-7534-4690-E923-6109055AE00B}"/>
                          </a:ext>
                        </a:extLst>
                      </p:cNvPr>
                      <p:cNvPicPr/>
                      <p:nvPr/>
                    </p:nvPicPr>
                    <p:blipFill>
                      <a:blip r:embed="rId6"/>
                      <a:stretch>
                        <a:fillRect/>
                      </a:stretch>
                    </p:blipFill>
                    <p:spPr>
                      <a:xfrm>
                        <a:off x="4587943" y="2923721"/>
                        <a:ext cx="1398193" cy="338119"/>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691A4A3-EF55-A7B8-D9C9-8299392D1DA4}"/>
              </a:ext>
            </a:extLst>
          </p:cNvPr>
          <p:cNvSpPr>
            <a:spLocks noGrp="1"/>
          </p:cNvSpPr>
          <p:nvPr>
            <p:ph sz="quarter" idx="17"/>
          </p:nvPr>
        </p:nvSpPr>
        <p:spPr>
          <a:xfrm>
            <a:off x="6058400" y="2880074"/>
            <a:ext cx="818423" cy="405683"/>
          </a:xfrm>
        </p:spPr>
        <p:txBody>
          <a:bodyPr wrap="square" lIns="0" tIns="18000" rIns="0" bIns="18000" anchor="ctr" anchorCtr="0">
            <a:spAutoFit/>
          </a:bodyPr>
          <a:lstStyle/>
          <a:p>
            <a:pPr marL="147638" lvl="1" indent="-295275">
              <a:buNone/>
            </a:pPr>
            <a:r>
              <a:rPr lang="en-US" sz="2400" noProof="0" dirty="0"/>
              <a:t>(else </a:t>
            </a:r>
          </a:p>
        </p:txBody>
      </p:sp>
      <p:graphicFrame>
        <p:nvGraphicFramePr>
          <p:cNvPr id="31" name="Object 30" descr="R tends to 0 comma.">
            <a:extLst>
              <a:ext uri="{FF2B5EF4-FFF2-40B4-BE49-F238E27FC236}">
                <a16:creationId xmlns:a16="http://schemas.microsoft.com/office/drawing/2014/main" id="{D04C98A3-2AD2-CBA2-0C03-35775AFF65C5}"/>
              </a:ext>
            </a:extLst>
          </p:cNvPr>
          <p:cNvGraphicFramePr>
            <a:graphicFrameLocks noChangeAspect="1"/>
          </p:cNvGraphicFramePr>
          <p:nvPr>
            <p:extLst>
              <p:ext uri="{D42A27DB-BD31-4B8C-83A1-F6EECF244321}">
                <p14:modId xmlns:p14="http://schemas.microsoft.com/office/powerpoint/2010/main" val="1214967498"/>
              </p:ext>
            </p:extLst>
          </p:nvPr>
        </p:nvGraphicFramePr>
        <p:xfrm>
          <a:off x="6983051" y="2951014"/>
          <a:ext cx="1088425" cy="309563"/>
        </p:xfrm>
        <a:graphic>
          <a:graphicData uri="http://schemas.openxmlformats.org/presentationml/2006/ole">
            <mc:AlternateContent xmlns:mc="http://schemas.openxmlformats.org/markup-compatibility/2006">
              <mc:Choice xmlns:v="urn:schemas-microsoft-com:vml" Requires="v">
                <p:oleObj name="Equation" r:id="rId7" imgW="495000" imgH="190440" progId="Equation.DSMT4">
                  <p:embed/>
                </p:oleObj>
              </mc:Choice>
              <mc:Fallback>
                <p:oleObj name="Equation" r:id="rId7" imgW="495000" imgH="190440" progId="Equation.DSMT4">
                  <p:embed/>
                  <p:pic>
                    <p:nvPicPr>
                      <p:cNvPr id="31" name="Object 30" descr="A right headed arrow. ">
                        <a:extLst>
                          <a:ext uri="{FF2B5EF4-FFF2-40B4-BE49-F238E27FC236}">
                            <a16:creationId xmlns:a16="http://schemas.microsoft.com/office/drawing/2014/main" id="{D04C98A3-2AD2-CBA2-0C03-35775AFF65C5}"/>
                          </a:ext>
                        </a:extLst>
                      </p:cNvPr>
                      <p:cNvPicPr/>
                      <p:nvPr/>
                    </p:nvPicPr>
                    <p:blipFill>
                      <a:blip r:embed="rId8"/>
                      <a:stretch>
                        <a:fillRect/>
                      </a:stretch>
                    </p:blipFill>
                    <p:spPr>
                      <a:xfrm>
                        <a:off x="6983051" y="2951014"/>
                        <a:ext cx="1088425" cy="309563"/>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0914DE03-6380-DD5B-52C4-731234846A2B}"/>
              </a:ext>
            </a:extLst>
          </p:cNvPr>
          <p:cNvSpPr>
            <a:spLocks noGrp="1"/>
          </p:cNvSpPr>
          <p:nvPr>
            <p:ph sz="quarter" idx="18"/>
          </p:nvPr>
        </p:nvSpPr>
        <p:spPr>
          <a:xfrm>
            <a:off x="8247313" y="2892688"/>
            <a:ext cx="3468303" cy="405683"/>
          </a:xfrm>
        </p:spPr>
        <p:txBody>
          <a:bodyPr wrap="square" lIns="0" tIns="18000" rIns="0" bIns="18000" anchor="ctr" anchorCtr="0">
            <a:spAutoFit/>
          </a:bodyPr>
          <a:lstStyle/>
          <a:p>
            <a:pPr marL="587375" lvl="1" indent="-587375">
              <a:buNone/>
            </a:pPr>
            <a:r>
              <a:rPr lang="en-US" sz="2400" noProof="0" dirty="0"/>
              <a:t>skip after updating time)</a:t>
            </a:r>
          </a:p>
        </p:txBody>
      </p:sp>
      <p:sp>
        <p:nvSpPr>
          <p:cNvPr id="10" name="Content Placeholder 9">
            <a:extLst>
              <a:ext uri="{FF2B5EF4-FFF2-40B4-BE49-F238E27FC236}">
                <a16:creationId xmlns:a16="http://schemas.microsoft.com/office/drawing/2014/main" id="{5AE114EF-1690-ADA6-8683-25E4C15AEDD1}"/>
              </a:ext>
            </a:extLst>
          </p:cNvPr>
          <p:cNvSpPr>
            <a:spLocks noGrp="1"/>
          </p:cNvSpPr>
          <p:nvPr>
            <p:ph sz="quarter" idx="20"/>
          </p:nvPr>
        </p:nvSpPr>
        <p:spPr>
          <a:xfrm>
            <a:off x="554519" y="3439811"/>
            <a:ext cx="1036156" cy="405683"/>
          </a:xfrm>
        </p:spPr>
        <p:txBody>
          <a:bodyPr wrap="square" lIns="0" tIns="18000" rIns="0" bIns="18000" anchor="ctr" anchorCtr="0">
            <a:spAutoFit/>
          </a:bodyPr>
          <a:lstStyle/>
          <a:p>
            <a:pPr marL="742506" lvl="1" indent="-255588"/>
            <a:r>
              <a:rPr lang="en-US" sz="2400" noProof="0" dirty="0"/>
              <a:t>If</a:t>
            </a:r>
          </a:p>
        </p:txBody>
      </p:sp>
      <p:graphicFrame>
        <p:nvGraphicFramePr>
          <p:cNvPr id="32" name="Object 31" descr="Left parenthesis R equals equals 0 ampersand ampersand age is greater than t ampersand ampersand dirty right parenthesis tends to.">
            <a:extLst>
              <a:ext uri="{FF2B5EF4-FFF2-40B4-BE49-F238E27FC236}">
                <a16:creationId xmlns:a16="http://schemas.microsoft.com/office/drawing/2014/main" id="{02CFD4A3-2A9F-5063-ECA8-6B834ECDCDB2}"/>
              </a:ext>
            </a:extLst>
          </p:cNvPr>
          <p:cNvGraphicFramePr>
            <a:graphicFrameLocks noChangeAspect="1"/>
          </p:cNvGraphicFramePr>
          <p:nvPr>
            <p:extLst>
              <p:ext uri="{D42A27DB-BD31-4B8C-83A1-F6EECF244321}">
                <p14:modId xmlns:p14="http://schemas.microsoft.com/office/powerpoint/2010/main" val="2874298024"/>
              </p:ext>
            </p:extLst>
          </p:nvPr>
        </p:nvGraphicFramePr>
        <p:xfrm>
          <a:off x="1725173" y="3470476"/>
          <a:ext cx="4957179" cy="385330"/>
        </p:xfrm>
        <a:graphic>
          <a:graphicData uri="http://schemas.openxmlformats.org/presentationml/2006/ole">
            <mc:AlternateContent xmlns:mc="http://schemas.openxmlformats.org/markup-compatibility/2006">
              <mc:Choice xmlns:v="urn:schemas-microsoft-com:vml" Requires="v">
                <p:oleObj name="Equation" r:id="rId9" imgW="2425680" imgH="253800" progId="Equation.DSMT4">
                  <p:embed/>
                </p:oleObj>
              </mc:Choice>
              <mc:Fallback>
                <p:oleObj name="Equation" r:id="rId9" imgW="2425680" imgH="253800" progId="Equation.DSMT4">
                  <p:embed/>
                  <p:pic>
                    <p:nvPicPr>
                      <p:cNvPr id="32" name="Object 31" descr="A right headed arrow. ">
                        <a:extLst>
                          <a:ext uri="{FF2B5EF4-FFF2-40B4-BE49-F238E27FC236}">
                            <a16:creationId xmlns:a16="http://schemas.microsoft.com/office/drawing/2014/main" id="{02CFD4A3-2A9F-5063-ECA8-6B834ECDCDB2}"/>
                          </a:ext>
                        </a:extLst>
                      </p:cNvPr>
                      <p:cNvPicPr/>
                      <p:nvPr/>
                    </p:nvPicPr>
                    <p:blipFill>
                      <a:blip r:embed="rId10"/>
                      <a:stretch>
                        <a:fillRect/>
                      </a:stretch>
                    </p:blipFill>
                    <p:spPr>
                      <a:xfrm>
                        <a:off x="1725173" y="3470476"/>
                        <a:ext cx="4957179" cy="38533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410ED498-02B9-34CC-76AD-F595EE01D628}"/>
              </a:ext>
            </a:extLst>
          </p:cNvPr>
          <p:cNvSpPr>
            <a:spLocks noGrp="1"/>
          </p:cNvSpPr>
          <p:nvPr>
            <p:ph sz="quarter" idx="19"/>
          </p:nvPr>
        </p:nvSpPr>
        <p:spPr>
          <a:xfrm>
            <a:off x="6791680" y="3447348"/>
            <a:ext cx="2053333" cy="405683"/>
          </a:xfrm>
        </p:spPr>
        <p:txBody>
          <a:bodyPr wrap="square" lIns="0" tIns="18000" rIns="0" bIns="18000" anchor="ctr" anchorCtr="0">
            <a:spAutoFit/>
          </a:bodyPr>
          <a:lstStyle/>
          <a:p>
            <a:pPr marL="0" lvl="1" indent="0">
              <a:buNone/>
            </a:pPr>
            <a:r>
              <a:rPr lang="en-US" sz="2400" noProof="0" dirty="0"/>
              <a:t>simply replace</a:t>
            </a:r>
          </a:p>
        </p:txBody>
      </p:sp>
      <p:sp>
        <p:nvSpPr>
          <p:cNvPr id="12" name="Content Placeholder 11">
            <a:extLst>
              <a:ext uri="{FF2B5EF4-FFF2-40B4-BE49-F238E27FC236}">
                <a16:creationId xmlns:a16="http://schemas.microsoft.com/office/drawing/2014/main" id="{A7DF2E8B-A9CC-506F-9EF3-639FB810A9F6}"/>
              </a:ext>
            </a:extLst>
          </p:cNvPr>
          <p:cNvSpPr>
            <a:spLocks noGrp="1"/>
          </p:cNvSpPr>
          <p:nvPr>
            <p:ph sz="quarter" idx="22"/>
          </p:nvPr>
        </p:nvSpPr>
        <p:spPr>
          <a:xfrm>
            <a:off x="552925" y="3952020"/>
            <a:ext cx="1036157" cy="405683"/>
          </a:xfrm>
        </p:spPr>
        <p:txBody>
          <a:bodyPr wrap="square" lIns="0" tIns="18000" rIns="0" bIns="18000" anchor="ctr" anchorCtr="0">
            <a:spAutoFit/>
          </a:bodyPr>
          <a:lstStyle/>
          <a:p>
            <a:pPr marL="742506" lvl="1" indent="-255588"/>
            <a:r>
              <a:rPr lang="en-US" sz="2400" noProof="0" dirty="0"/>
              <a:t>If</a:t>
            </a:r>
          </a:p>
        </p:txBody>
      </p:sp>
      <p:graphicFrame>
        <p:nvGraphicFramePr>
          <p:cNvPr id="33" name="Object 32" descr="Left parenthesis R equals equals 0 ampersand ampersand age is greater than t ampersand ampersand dirty right parenthesis.">
            <a:extLst>
              <a:ext uri="{FF2B5EF4-FFF2-40B4-BE49-F238E27FC236}">
                <a16:creationId xmlns:a16="http://schemas.microsoft.com/office/drawing/2014/main" id="{CE97D0DD-49A4-BCDC-4D4D-DC770F17733F}"/>
              </a:ext>
            </a:extLst>
          </p:cNvPr>
          <p:cNvGraphicFramePr>
            <a:graphicFrameLocks noChangeAspect="1"/>
          </p:cNvGraphicFramePr>
          <p:nvPr>
            <p:extLst>
              <p:ext uri="{D42A27DB-BD31-4B8C-83A1-F6EECF244321}">
                <p14:modId xmlns:p14="http://schemas.microsoft.com/office/powerpoint/2010/main" val="4138772717"/>
              </p:ext>
            </p:extLst>
          </p:nvPr>
        </p:nvGraphicFramePr>
        <p:xfrm>
          <a:off x="1718879" y="3997593"/>
          <a:ext cx="4100940" cy="385329"/>
        </p:xfrm>
        <a:graphic>
          <a:graphicData uri="http://schemas.openxmlformats.org/presentationml/2006/ole">
            <mc:AlternateContent xmlns:mc="http://schemas.openxmlformats.org/markup-compatibility/2006">
              <mc:Choice xmlns:v="urn:schemas-microsoft-com:vml" Requires="v">
                <p:oleObj name="Equation" r:id="rId11" imgW="2006280" imgH="253800" progId="Equation.DSMT4">
                  <p:embed/>
                </p:oleObj>
              </mc:Choice>
              <mc:Fallback>
                <p:oleObj name="Equation" r:id="rId11" imgW="2006280" imgH="253800" progId="Equation.DSMT4">
                  <p:embed/>
                  <p:pic>
                    <p:nvPicPr>
                      <p:cNvPr id="33" name="Object 32" descr="A right headed arrow. ">
                        <a:extLst>
                          <a:ext uri="{FF2B5EF4-FFF2-40B4-BE49-F238E27FC236}">
                            <a16:creationId xmlns:a16="http://schemas.microsoft.com/office/drawing/2014/main" id="{CE97D0DD-49A4-BCDC-4D4D-DC770F17733F}"/>
                          </a:ext>
                        </a:extLst>
                      </p:cNvPr>
                      <p:cNvPicPr/>
                      <p:nvPr/>
                    </p:nvPicPr>
                    <p:blipFill>
                      <a:blip r:embed="rId12"/>
                      <a:stretch>
                        <a:fillRect/>
                      </a:stretch>
                    </p:blipFill>
                    <p:spPr>
                      <a:xfrm>
                        <a:off x="1718879" y="3997593"/>
                        <a:ext cx="4100940" cy="385329"/>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B6C91D00-1EC3-A2C0-0967-7E4962FDF96A}"/>
              </a:ext>
            </a:extLst>
          </p:cNvPr>
          <p:cNvSpPr>
            <a:spLocks noGrp="1"/>
          </p:cNvSpPr>
          <p:nvPr>
            <p:ph sz="quarter" idx="21"/>
          </p:nvPr>
        </p:nvSpPr>
        <p:spPr>
          <a:xfrm>
            <a:off x="5931594" y="3957440"/>
            <a:ext cx="3347662" cy="405683"/>
          </a:xfrm>
        </p:spPr>
        <p:txBody>
          <a:bodyPr wrap="square" lIns="0" tIns="18000" rIns="0" bIns="18000" anchor="ctr" anchorCtr="0">
            <a:spAutoFit/>
          </a:bodyPr>
          <a:lstStyle/>
          <a:p>
            <a:pPr marL="0" lvl="1" indent="0">
              <a:buNone/>
            </a:pPr>
            <a:r>
              <a:rPr lang="en-US" sz="2400" noProof="0" dirty="0"/>
              <a:t>schedule write and cont.</a:t>
            </a:r>
          </a:p>
        </p:txBody>
      </p:sp>
      <p:sp>
        <p:nvSpPr>
          <p:cNvPr id="14" name="Content Placeholder 13">
            <a:extLst>
              <a:ext uri="{FF2B5EF4-FFF2-40B4-BE49-F238E27FC236}">
                <a16:creationId xmlns:a16="http://schemas.microsoft.com/office/drawing/2014/main" id="{00911D21-44BE-C869-4EB5-E2DE3815C963}"/>
              </a:ext>
            </a:extLst>
          </p:cNvPr>
          <p:cNvSpPr>
            <a:spLocks noGrp="1"/>
          </p:cNvSpPr>
          <p:nvPr>
            <p:ph sz="quarter" idx="24"/>
          </p:nvPr>
        </p:nvSpPr>
        <p:spPr>
          <a:xfrm>
            <a:off x="560185" y="4506018"/>
            <a:ext cx="5431039" cy="405683"/>
          </a:xfrm>
        </p:spPr>
        <p:txBody>
          <a:bodyPr wrap="square" lIns="0" tIns="18000" rIns="0" bIns="18000" anchor="ctr" anchorCtr="0">
            <a:spAutoFit/>
          </a:bodyPr>
          <a:lstStyle/>
          <a:p>
            <a:pPr marL="829818" lvl="1" indent="-342900"/>
            <a:r>
              <a:rPr lang="en-US" sz="2400" noProof="0" dirty="0"/>
              <a:t>If hand comes all the way around</a:t>
            </a:r>
          </a:p>
        </p:txBody>
      </p:sp>
      <p:graphicFrame>
        <p:nvGraphicFramePr>
          <p:cNvPr id="34" name="Object 33" descr="An arrow pointing toward right. ">
            <a:extLst>
              <a:ext uri="{FF2B5EF4-FFF2-40B4-BE49-F238E27FC236}">
                <a16:creationId xmlns:a16="http://schemas.microsoft.com/office/drawing/2014/main" id="{08A3F2DD-4A31-FE78-7816-2BE834DBB27B}"/>
              </a:ext>
            </a:extLst>
          </p:cNvPr>
          <p:cNvGraphicFramePr>
            <a:graphicFrameLocks noChangeAspect="1"/>
          </p:cNvGraphicFramePr>
          <p:nvPr>
            <p:extLst>
              <p:ext uri="{D42A27DB-BD31-4B8C-83A1-F6EECF244321}">
                <p14:modId xmlns:p14="http://schemas.microsoft.com/office/powerpoint/2010/main" val="301338401"/>
              </p:ext>
            </p:extLst>
          </p:nvPr>
        </p:nvGraphicFramePr>
        <p:xfrm>
          <a:off x="6207385" y="4603140"/>
          <a:ext cx="483963" cy="262819"/>
        </p:xfrm>
        <a:graphic>
          <a:graphicData uri="http://schemas.openxmlformats.org/presentationml/2006/ole">
            <mc:AlternateContent xmlns:mc="http://schemas.openxmlformats.org/markup-compatibility/2006">
              <mc:Choice xmlns:v="urn:schemas-microsoft-com:vml" Requires="v">
                <p:oleObj name="Equation" r:id="rId13" imgW="190440" imgH="139680" progId="Equation.DSMT4">
                  <p:embed/>
                </p:oleObj>
              </mc:Choice>
              <mc:Fallback>
                <p:oleObj name="Equation" r:id="rId13" imgW="190440" imgH="139680" progId="Equation.DSMT4">
                  <p:embed/>
                  <p:pic>
                    <p:nvPicPr>
                      <p:cNvPr id="34" name="Object 33" descr="A right headed arrow. ">
                        <a:extLst>
                          <a:ext uri="{FF2B5EF4-FFF2-40B4-BE49-F238E27FC236}">
                            <a16:creationId xmlns:a16="http://schemas.microsoft.com/office/drawing/2014/main" id="{08A3F2DD-4A31-FE78-7816-2BE834DBB27B}"/>
                          </a:ext>
                        </a:extLst>
                      </p:cNvPr>
                      <p:cNvPicPr/>
                      <p:nvPr/>
                    </p:nvPicPr>
                    <p:blipFill>
                      <a:blip r:embed="rId4"/>
                      <a:stretch>
                        <a:fillRect/>
                      </a:stretch>
                    </p:blipFill>
                    <p:spPr>
                      <a:xfrm>
                        <a:off x="6207385" y="4603140"/>
                        <a:ext cx="483963" cy="262819"/>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52ECA01C-FE2C-46C0-4C7E-073DF689A130}"/>
              </a:ext>
            </a:extLst>
          </p:cNvPr>
          <p:cNvSpPr>
            <a:spLocks noGrp="1"/>
          </p:cNvSpPr>
          <p:nvPr>
            <p:ph sz="quarter" idx="23"/>
          </p:nvPr>
        </p:nvSpPr>
        <p:spPr>
          <a:xfrm>
            <a:off x="6772007" y="4476233"/>
            <a:ext cx="1238266" cy="405683"/>
          </a:xfrm>
        </p:spPr>
        <p:txBody>
          <a:bodyPr wrap="square" lIns="0" tIns="18000" rIns="0" bIns="18000" anchor="ctr" anchorCtr="0">
            <a:spAutoFit/>
          </a:bodyPr>
          <a:lstStyle/>
          <a:p>
            <a:pPr marL="0" lvl="1" indent="0">
              <a:buNone/>
            </a:pPr>
            <a:r>
              <a:rPr lang="en-US" sz="2400" noProof="0" dirty="0"/>
              <a:t>2 cases:</a:t>
            </a:r>
          </a:p>
        </p:txBody>
      </p:sp>
      <p:sp>
        <p:nvSpPr>
          <p:cNvPr id="15" name="Content Placeholder 14">
            <a:extLst>
              <a:ext uri="{FF2B5EF4-FFF2-40B4-BE49-F238E27FC236}">
                <a16:creationId xmlns:a16="http://schemas.microsoft.com/office/drawing/2014/main" id="{D05E91AB-BABB-3BC5-CF40-53EECE576A9F}"/>
              </a:ext>
            </a:extLst>
          </p:cNvPr>
          <p:cNvSpPr>
            <a:spLocks noGrp="1"/>
          </p:cNvSpPr>
          <p:nvPr>
            <p:ph sz="quarter" idx="25"/>
          </p:nvPr>
        </p:nvSpPr>
        <p:spPr>
          <a:xfrm>
            <a:off x="561885" y="5047385"/>
            <a:ext cx="6287455" cy="405683"/>
          </a:xfrm>
        </p:spPr>
        <p:txBody>
          <a:bodyPr wrap="square" lIns="0" tIns="18000" rIns="0" bIns="18000" anchor="ctr" anchorCtr="0">
            <a:spAutoFit/>
          </a:bodyPr>
          <a:lstStyle/>
          <a:p>
            <a:pPr marL="1229868" lvl="2" indent="-342900">
              <a:spcBef>
                <a:spcPts val="300"/>
              </a:spcBef>
            </a:pPr>
            <a:r>
              <a:rPr lang="en-US" sz="2400" noProof="0" dirty="0"/>
              <a:t>At least one page scheduled for write</a:t>
            </a:r>
          </a:p>
        </p:txBody>
      </p:sp>
      <p:sp>
        <p:nvSpPr>
          <p:cNvPr id="16" name="Content Placeholder 15">
            <a:extLst>
              <a:ext uri="{FF2B5EF4-FFF2-40B4-BE49-F238E27FC236}">
                <a16:creationId xmlns:a16="http://schemas.microsoft.com/office/drawing/2014/main" id="{B593586F-EE16-CF66-D966-5A36FB6FB3E8}"/>
              </a:ext>
            </a:extLst>
          </p:cNvPr>
          <p:cNvSpPr>
            <a:spLocks noGrp="1"/>
          </p:cNvSpPr>
          <p:nvPr>
            <p:ph sz="quarter" idx="26"/>
          </p:nvPr>
        </p:nvSpPr>
        <p:spPr>
          <a:xfrm>
            <a:off x="634579" y="5525815"/>
            <a:ext cx="5113131" cy="405683"/>
          </a:xfrm>
        </p:spPr>
        <p:txBody>
          <a:bodyPr wrap="square" lIns="0" tIns="18000" rIns="0" bIns="18000" anchor="ctr" anchorCtr="0">
            <a:spAutoFit/>
          </a:bodyPr>
          <a:lstStyle/>
          <a:p>
            <a:pPr marL="1229868" lvl="2" indent="-342900">
              <a:spcBef>
                <a:spcPts val="300"/>
              </a:spcBef>
            </a:pPr>
            <a:r>
              <a:rPr lang="en-US" sz="2400" noProof="0" dirty="0"/>
              <a:t>No page scheduled for write</a:t>
            </a:r>
          </a:p>
        </p:txBody>
      </p:sp>
      <p:graphicFrame>
        <p:nvGraphicFramePr>
          <p:cNvPr id="35" name="Object 34" descr="An arrow pointing toward right. ">
            <a:extLst>
              <a:ext uri="{FF2B5EF4-FFF2-40B4-BE49-F238E27FC236}">
                <a16:creationId xmlns:a16="http://schemas.microsoft.com/office/drawing/2014/main" id="{347426F7-FBD0-3BA4-51A0-F91F9A6A7E9F}"/>
              </a:ext>
            </a:extLst>
          </p:cNvPr>
          <p:cNvGraphicFramePr>
            <a:graphicFrameLocks noChangeAspect="1"/>
          </p:cNvGraphicFramePr>
          <p:nvPr>
            <p:extLst>
              <p:ext uri="{D42A27DB-BD31-4B8C-83A1-F6EECF244321}">
                <p14:modId xmlns:p14="http://schemas.microsoft.com/office/powerpoint/2010/main" val="2169406840"/>
              </p:ext>
            </p:extLst>
          </p:nvPr>
        </p:nvGraphicFramePr>
        <p:xfrm>
          <a:off x="5824924" y="5595170"/>
          <a:ext cx="483963" cy="262819"/>
        </p:xfrm>
        <a:graphic>
          <a:graphicData uri="http://schemas.openxmlformats.org/presentationml/2006/ole">
            <mc:AlternateContent xmlns:mc="http://schemas.openxmlformats.org/markup-compatibility/2006">
              <mc:Choice xmlns:v="urn:schemas-microsoft-com:vml" Requires="v">
                <p:oleObj name="Equation" r:id="rId14" imgW="190440" imgH="139680" progId="Equation.DSMT4">
                  <p:embed/>
                </p:oleObj>
              </mc:Choice>
              <mc:Fallback>
                <p:oleObj name="Equation" r:id="rId14" imgW="190440" imgH="139680" progId="Equation.DSMT4">
                  <p:embed/>
                  <p:pic>
                    <p:nvPicPr>
                      <p:cNvPr id="35" name="Object 34" descr="A right headed arrow. ">
                        <a:extLst>
                          <a:ext uri="{FF2B5EF4-FFF2-40B4-BE49-F238E27FC236}">
                            <a16:creationId xmlns:a16="http://schemas.microsoft.com/office/drawing/2014/main" id="{347426F7-FBD0-3BA4-51A0-F91F9A6A7E9F}"/>
                          </a:ext>
                        </a:extLst>
                      </p:cNvPr>
                      <p:cNvPicPr/>
                      <p:nvPr/>
                    </p:nvPicPr>
                    <p:blipFill>
                      <a:blip r:embed="rId4"/>
                      <a:stretch>
                        <a:fillRect/>
                      </a:stretch>
                    </p:blipFill>
                    <p:spPr>
                      <a:xfrm>
                        <a:off x="5824924" y="5595170"/>
                        <a:ext cx="483963" cy="262819"/>
                      </a:xfrm>
                      <a:prstGeom prst="rect">
                        <a:avLst/>
                      </a:prstGeom>
                    </p:spPr>
                  </p:pic>
                </p:oleObj>
              </mc:Fallback>
            </mc:AlternateContent>
          </a:graphicData>
        </a:graphic>
      </p:graphicFrame>
      <p:sp>
        <p:nvSpPr>
          <p:cNvPr id="17" name="Content Placeholder 16">
            <a:extLst>
              <a:ext uri="{FF2B5EF4-FFF2-40B4-BE49-F238E27FC236}">
                <a16:creationId xmlns:a16="http://schemas.microsoft.com/office/drawing/2014/main" id="{438C5D7B-CC19-9D9C-A6AF-CFA9D830FAF3}"/>
              </a:ext>
            </a:extLst>
          </p:cNvPr>
          <p:cNvSpPr>
            <a:spLocks noGrp="1"/>
          </p:cNvSpPr>
          <p:nvPr>
            <p:ph sz="quarter" idx="27"/>
          </p:nvPr>
        </p:nvSpPr>
        <p:spPr>
          <a:xfrm>
            <a:off x="6323501" y="5484144"/>
            <a:ext cx="3940449" cy="405683"/>
          </a:xfrm>
        </p:spPr>
        <p:txBody>
          <a:bodyPr wrap="square" lIns="0" tIns="18000" rIns="0" bIns="18000" anchor="ctr" anchorCtr="0">
            <a:spAutoFit/>
          </a:bodyPr>
          <a:lstStyle/>
          <a:p>
            <a:pPr marL="0" lvl="2" indent="0">
              <a:buNone/>
            </a:pPr>
            <a:r>
              <a:rPr lang="en-US" sz="2400" noProof="0" dirty="0"/>
              <a:t>any clean page (if available)</a:t>
            </a:r>
          </a:p>
        </p:txBody>
      </p:sp>
      <p:graphicFrame>
        <p:nvGraphicFramePr>
          <p:cNvPr id="36" name="Object 35" descr="An arrow pointing toward right. ">
            <a:extLst>
              <a:ext uri="{FF2B5EF4-FFF2-40B4-BE49-F238E27FC236}">
                <a16:creationId xmlns:a16="http://schemas.microsoft.com/office/drawing/2014/main" id="{84C8950B-071E-D4C1-2058-C5917E38F082}"/>
              </a:ext>
            </a:extLst>
          </p:cNvPr>
          <p:cNvGraphicFramePr>
            <a:graphicFrameLocks noChangeAspect="1"/>
          </p:cNvGraphicFramePr>
          <p:nvPr>
            <p:extLst>
              <p:ext uri="{D42A27DB-BD31-4B8C-83A1-F6EECF244321}">
                <p14:modId xmlns:p14="http://schemas.microsoft.com/office/powerpoint/2010/main" val="2022667731"/>
              </p:ext>
            </p:extLst>
          </p:nvPr>
        </p:nvGraphicFramePr>
        <p:xfrm>
          <a:off x="5816418" y="6060465"/>
          <a:ext cx="483963" cy="262819"/>
        </p:xfrm>
        <a:graphic>
          <a:graphicData uri="http://schemas.openxmlformats.org/presentationml/2006/ole">
            <mc:AlternateContent xmlns:mc="http://schemas.openxmlformats.org/markup-compatibility/2006">
              <mc:Choice xmlns:v="urn:schemas-microsoft-com:vml" Requires="v">
                <p:oleObj name="Equation" r:id="rId15" imgW="190440" imgH="139680" progId="Equation.DSMT4">
                  <p:embed/>
                </p:oleObj>
              </mc:Choice>
              <mc:Fallback>
                <p:oleObj name="Equation" r:id="rId15" imgW="190440" imgH="139680" progId="Equation.DSMT4">
                  <p:embed/>
                  <p:pic>
                    <p:nvPicPr>
                      <p:cNvPr id="36" name="Object 35" descr="A right headed arrow. ">
                        <a:extLst>
                          <a:ext uri="{FF2B5EF4-FFF2-40B4-BE49-F238E27FC236}">
                            <a16:creationId xmlns:a16="http://schemas.microsoft.com/office/drawing/2014/main" id="{84C8950B-071E-D4C1-2058-C5917E38F082}"/>
                          </a:ext>
                        </a:extLst>
                      </p:cNvPr>
                      <p:cNvPicPr/>
                      <p:nvPr/>
                    </p:nvPicPr>
                    <p:blipFill>
                      <a:blip r:embed="rId4"/>
                      <a:stretch>
                        <a:fillRect/>
                      </a:stretch>
                    </p:blipFill>
                    <p:spPr>
                      <a:xfrm>
                        <a:off x="5816418" y="6060465"/>
                        <a:ext cx="483963" cy="262819"/>
                      </a:xfrm>
                      <a:prstGeom prst="rect">
                        <a:avLst/>
                      </a:prstGeom>
                    </p:spPr>
                  </p:pic>
                </p:oleObj>
              </mc:Fallback>
            </mc:AlternateContent>
          </a:graphicData>
        </a:graphic>
      </p:graphicFrame>
      <p:sp>
        <p:nvSpPr>
          <p:cNvPr id="18" name="Content Placeholder 17">
            <a:extLst>
              <a:ext uri="{FF2B5EF4-FFF2-40B4-BE49-F238E27FC236}">
                <a16:creationId xmlns:a16="http://schemas.microsoft.com/office/drawing/2014/main" id="{AD74CBBC-F273-F893-8585-CF88CDE79DF3}"/>
              </a:ext>
            </a:extLst>
          </p:cNvPr>
          <p:cNvSpPr>
            <a:spLocks noGrp="1"/>
          </p:cNvSpPr>
          <p:nvPr>
            <p:ph sz="quarter" idx="28"/>
          </p:nvPr>
        </p:nvSpPr>
        <p:spPr>
          <a:xfrm>
            <a:off x="6337441" y="5934021"/>
            <a:ext cx="3855166" cy="405683"/>
          </a:xfrm>
        </p:spPr>
        <p:txBody>
          <a:bodyPr wrap="square" lIns="0" tIns="18000" rIns="0" bIns="18000" anchor="ctr" anchorCtr="0">
            <a:spAutoFit/>
          </a:bodyPr>
          <a:lstStyle/>
          <a:p>
            <a:pPr marL="0" lvl="2" indent="0">
              <a:buNone/>
            </a:pPr>
            <a:r>
              <a:rPr lang="en-US" sz="2400" noProof="0" dirty="0"/>
              <a:t>otherwise current page``</a:t>
            </a:r>
          </a:p>
        </p:txBody>
      </p:sp>
    </p:spTree>
    <p:extLst>
      <p:ext uri="{BB962C8B-B14F-4D97-AF65-F5344CB8AC3E}">
        <p14:creationId xmlns:p14="http://schemas.microsoft.com/office/powerpoint/2010/main" val="422963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3CCF-7F24-3C5B-7387-3185EE05BFB6}"/>
              </a:ext>
            </a:extLst>
          </p:cNvPr>
          <p:cNvSpPr>
            <a:spLocks noGrp="1"/>
          </p:cNvSpPr>
          <p:nvPr>
            <p:ph type="title"/>
          </p:nvPr>
        </p:nvSpPr>
        <p:spPr>
          <a:xfrm>
            <a:off x="560177" y="291927"/>
            <a:ext cx="11152398" cy="559572"/>
          </a:xfrm>
        </p:spPr>
        <p:txBody>
          <a:bodyPr wrap="square" lIns="0" tIns="18000" rIns="0" bIns="18000" anchor="ctr" anchorCtr="0">
            <a:spAutoFit/>
          </a:bodyPr>
          <a:lstStyle/>
          <a:p>
            <a:r>
              <a:rPr lang="en-US" sz="3400" spc="-500" noProof="0" dirty="0"/>
              <a:t>W S </a:t>
            </a:r>
            <a:r>
              <a:rPr lang="en-US" sz="3400" noProof="0" dirty="0"/>
              <a:t>Clock Algorithm (1)</a:t>
            </a:r>
            <a:endParaRPr lang="en-US" sz="2600" noProof="0" dirty="0"/>
          </a:p>
        </p:txBody>
      </p:sp>
      <p:pic>
        <p:nvPicPr>
          <p:cNvPr id="5" name="Picture 4" descr="An two-part illustration of W S clock algorithm.&#10;Long description is available in notes, press F6">
            <a:extLst>
              <a:ext uri="{FF2B5EF4-FFF2-40B4-BE49-F238E27FC236}">
                <a16:creationId xmlns:a16="http://schemas.microsoft.com/office/drawing/2014/main" id="{703B2241-0B80-EE7D-EDD9-A10639A8B6E6}"/>
              </a:ext>
            </a:extLst>
          </p:cNvPr>
          <p:cNvPicPr>
            <a:picLocks noChangeAspect="1"/>
          </p:cNvPicPr>
          <p:nvPr/>
        </p:nvPicPr>
        <p:blipFill rotWithShape="1">
          <a:blip r:embed="rId3"/>
          <a:srcRect b="45549"/>
          <a:stretch/>
        </p:blipFill>
        <p:spPr>
          <a:xfrm>
            <a:off x="2473533" y="1098881"/>
            <a:ext cx="7244936" cy="4376057"/>
          </a:xfrm>
          <a:prstGeom prst="rect">
            <a:avLst/>
          </a:prstGeom>
        </p:spPr>
      </p:pic>
      <p:sp>
        <p:nvSpPr>
          <p:cNvPr id="3" name="Content Placeholder 2">
            <a:extLst>
              <a:ext uri="{FF2B5EF4-FFF2-40B4-BE49-F238E27FC236}">
                <a16:creationId xmlns:a16="http://schemas.microsoft.com/office/drawing/2014/main" id="{F7B65C66-6D01-219D-D11E-2D41CEE0B76F}"/>
              </a:ext>
            </a:extLst>
          </p:cNvPr>
          <p:cNvSpPr>
            <a:spLocks noGrp="1"/>
          </p:cNvSpPr>
          <p:nvPr>
            <p:ph sz="quarter" idx="13"/>
          </p:nvPr>
        </p:nvSpPr>
        <p:spPr>
          <a:xfrm>
            <a:off x="666457" y="5733829"/>
            <a:ext cx="10869015" cy="313350"/>
          </a:xfrm>
        </p:spPr>
        <p:txBody>
          <a:bodyPr wrap="square" lIns="0" tIns="18000" rIns="0" bIns="18000" anchor="ctr" anchorCtr="0">
            <a:spAutoFit/>
          </a:bodyPr>
          <a:lstStyle/>
          <a:p>
            <a:pPr marL="0" indent="0">
              <a:spcBef>
                <a:spcPts val="600"/>
              </a:spcBef>
              <a:buNone/>
            </a:pPr>
            <a:r>
              <a:rPr lang="en-US" sz="1800" noProof="0" dirty="0">
                <a:solidFill>
                  <a:srgbClr val="191919"/>
                </a:solidFill>
              </a:rPr>
              <a:t>Figure 3.20 Operation of the </a:t>
            </a:r>
            <a:r>
              <a:rPr lang="en-US" sz="1800" spc="-300" noProof="0" dirty="0">
                <a:solidFill>
                  <a:srgbClr val="191919"/>
                </a:solidFill>
              </a:rPr>
              <a:t>W </a:t>
            </a:r>
            <a:r>
              <a:rPr lang="en-US" sz="1800" noProof="0" dirty="0">
                <a:solidFill>
                  <a:srgbClr val="191919"/>
                </a:solidFill>
              </a:rPr>
              <a:t>S Clock algorithm. (a) and (b) give an example of what happens when R = 1.</a:t>
            </a:r>
          </a:p>
        </p:txBody>
      </p:sp>
    </p:spTree>
    <p:extLst>
      <p:ext uri="{BB962C8B-B14F-4D97-AF65-F5344CB8AC3E}">
        <p14:creationId xmlns:p14="http://schemas.microsoft.com/office/powerpoint/2010/main" val="2004908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3CCF-7F24-3C5B-7387-3185EE05BFB6}"/>
              </a:ext>
            </a:extLst>
          </p:cNvPr>
          <p:cNvSpPr>
            <a:spLocks noGrp="1"/>
          </p:cNvSpPr>
          <p:nvPr>
            <p:ph type="title"/>
          </p:nvPr>
        </p:nvSpPr>
        <p:spPr>
          <a:xfrm>
            <a:off x="560177" y="292487"/>
            <a:ext cx="11152398" cy="559572"/>
          </a:xfrm>
        </p:spPr>
        <p:txBody>
          <a:bodyPr wrap="square" lIns="0" tIns="18000" rIns="0" bIns="18000" anchor="ctr" anchorCtr="0">
            <a:spAutoFit/>
          </a:bodyPr>
          <a:lstStyle/>
          <a:p>
            <a:r>
              <a:rPr lang="en-US" sz="3400" spc="-500" noProof="0" dirty="0"/>
              <a:t>W S </a:t>
            </a:r>
            <a:r>
              <a:rPr lang="en-US" sz="3400" noProof="0" dirty="0"/>
              <a:t>Clock Algorithm (2)</a:t>
            </a:r>
            <a:endParaRPr lang="en-US" sz="2600" noProof="0" dirty="0"/>
          </a:p>
        </p:txBody>
      </p:sp>
      <p:pic>
        <p:nvPicPr>
          <p:cNvPr id="5" name="Picture 4" descr="An two-part illustration of W S clock algorithm.&#10;Long description is available in notes, press F6">
            <a:extLst>
              <a:ext uri="{FF2B5EF4-FFF2-40B4-BE49-F238E27FC236}">
                <a16:creationId xmlns:a16="http://schemas.microsoft.com/office/drawing/2014/main" id="{703B2241-0B80-EE7D-EDD9-A10639A8B6E6}"/>
              </a:ext>
            </a:extLst>
          </p:cNvPr>
          <p:cNvPicPr>
            <a:picLocks noChangeAspect="1"/>
          </p:cNvPicPr>
          <p:nvPr/>
        </p:nvPicPr>
        <p:blipFill rotWithShape="1">
          <a:blip r:embed="rId3"/>
          <a:srcRect t="57419"/>
          <a:stretch/>
        </p:blipFill>
        <p:spPr>
          <a:xfrm>
            <a:off x="2054527" y="1251405"/>
            <a:ext cx="8082946" cy="3817980"/>
          </a:xfrm>
          <a:prstGeom prst="rect">
            <a:avLst/>
          </a:prstGeom>
        </p:spPr>
      </p:pic>
      <p:sp>
        <p:nvSpPr>
          <p:cNvPr id="3" name="Content Placeholder 2">
            <a:extLst>
              <a:ext uri="{FF2B5EF4-FFF2-40B4-BE49-F238E27FC236}">
                <a16:creationId xmlns:a16="http://schemas.microsoft.com/office/drawing/2014/main" id="{F7B65C66-6D01-219D-D11E-2D41CEE0B76F}"/>
              </a:ext>
            </a:extLst>
          </p:cNvPr>
          <p:cNvSpPr>
            <a:spLocks noGrp="1"/>
          </p:cNvSpPr>
          <p:nvPr>
            <p:ph sz="quarter" idx="13"/>
          </p:nvPr>
        </p:nvSpPr>
        <p:spPr>
          <a:xfrm>
            <a:off x="1716556" y="5733829"/>
            <a:ext cx="8768817" cy="313350"/>
          </a:xfrm>
        </p:spPr>
        <p:txBody>
          <a:bodyPr wrap="square" lIns="0" tIns="18000" rIns="0" bIns="18000" anchor="ctr" anchorCtr="0">
            <a:spAutoFit/>
          </a:bodyPr>
          <a:lstStyle/>
          <a:p>
            <a:pPr marL="0" indent="0">
              <a:spcBef>
                <a:spcPts val="600"/>
              </a:spcBef>
              <a:buNone/>
            </a:pPr>
            <a:r>
              <a:rPr lang="en-US" sz="1800" noProof="0" dirty="0">
                <a:solidFill>
                  <a:srgbClr val="191919"/>
                </a:solidFill>
              </a:rPr>
              <a:t>Figure 3.20 Operation of the </a:t>
            </a:r>
            <a:r>
              <a:rPr lang="en-US" sz="1800" spc="-300" noProof="0" dirty="0">
                <a:solidFill>
                  <a:srgbClr val="191919"/>
                </a:solidFill>
              </a:rPr>
              <a:t>W </a:t>
            </a:r>
            <a:r>
              <a:rPr lang="en-US" sz="1800" noProof="0" dirty="0">
                <a:solidFill>
                  <a:srgbClr val="191919"/>
                </a:solidFill>
              </a:rPr>
              <a:t>S Clock algorithm. (c) and (d) give an example of R = 0.</a:t>
            </a:r>
          </a:p>
        </p:txBody>
      </p:sp>
    </p:spTree>
    <p:extLst>
      <p:ext uri="{BB962C8B-B14F-4D97-AF65-F5344CB8AC3E}">
        <p14:creationId xmlns:p14="http://schemas.microsoft.com/office/powerpoint/2010/main" val="5705632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3CCF-7F24-3C5B-7387-3185EE05BFB6}"/>
              </a:ext>
            </a:extLst>
          </p:cNvPr>
          <p:cNvSpPr>
            <a:spLocks noGrp="1"/>
          </p:cNvSpPr>
          <p:nvPr>
            <p:ph type="title"/>
          </p:nvPr>
        </p:nvSpPr>
        <p:spPr>
          <a:xfrm>
            <a:off x="561075" y="302351"/>
            <a:ext cx="11151499" cy="559572"/>
          </a:xfrm>
        </p:spPr>
        <p:txBody>
          <a:bodyPr wrap="square" lIns="0" tIns="18000" rIns="0" bIns="18000" anchor="ctr" anchorCtr="0">
            <a:spAutoFit/>
          </a:bodyPr>
          <a:lstStyle/>
          <a:p>
            <a:r>
              <a:rPr lang="en-US" sz="3400" noProof="0" dirty="0"/>
              <a:t>Summary of Page Replacement Algorithms</a:t>
            </a:r>
          </a:p>
        </p:txBody>
      </p:sp>
      <p:graphicFrame>
        <p:nvGraphicFramePr>
          <p:cNvPr id="4" name="Table 5">
            <a:extLst>
              <a:ext uri="{FF2B5EF4-FFF2-40B4-BE49-F238E27FC236}">
                <a16:creationId xmlns:a16="http://schemas.microsoft.com/office/drawing/2014/main" id="{7271232C-0C49-9E41-33E0-774FF29FA25A}"/>
              </a:ext>
            </a:extLst>
          </p:cNvPr>
          <p:cNvGraphicFramePr>
            <a:graphicFrameLocks noGrp="1"/>
          </p:cNvGraphicFramePr>
          <p:nvPr>
            <p:extLst>
              <p:ext uri="{D42A27DB-BD31-4B8C-83A1-F6EECF244321}">
                <p14:modId xmlns:p14="http://schemas.microsoft.com/office/powerpoint/2010/main" val="1671102377"/>
              </p:ext>
            </p:extLst>
          </p:nvPr>
        </p:nvGraphicFramePr>
        <p:xfrm>
          <a:off x="2114549" y="1309879"/>
          <a:ext cx="7947024" cy="3728846"/>
        </p:xfrm>
        <a:graphic>
          <a:graphicData uri="http://schemas.openxmlformats.org/drawingml/2006/table">
            <a:tbl>
              <a:tblPr firstRow="1" bandRow="1">
                <a:tableStyleId>{40F9630F-82C1-40B7-BC3A-925EFCFF5E92}</a:tableStyleId>
              </a:tblPr>
              <a:tblGrid>
                <a:gridCol w="3973512">
                  <a:extLst>
                    <a:ext uri="{9D8B030D-6E8A-4147-A177-3AD203B41FA5}">
                      <a16:colId xmlns:a16="http://schemas.microsoft.com/office/drawing/2014/main" val="3810631505"/>
                    </a:ext>
                  </a:extLst>
                </a:gridCol>
                <a:gridCol w="3973512">
                  <a:extLst>
                    <a:ext uri="{9D8B030D-6E8A-4147-A177-3AD203B41FA5}">
                      <a16:colId xmlns:a16="http://schemas.microsoft.com/office/drawing/2014/main" val="1936433051"/>
                    </a:ext>
                  </a:extLst>
                </a:gridCol>
              </a:tblGrid>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rPr>
                        <a:t>Algorithm</a:t>
                      </a:r>
                      <a:endParaRPr sz="1400" dirty="0">
                        <a:solidFill>
                          <a:schemeClr val="tx1"/>
                        </a:solidFill>
                      </a:endParaRPr>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rPr>
                        <a:t>Comment</a:t>
                      </a:r>
                      <a:endParaRPr sz="1400" dirty="0">
                        <a:solidFill>
                          <a:schemeClr val="tx1"/>
                        </a:solidFill>
                      </a:endParaRPr>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6124317"/>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Optimal </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Not implementable, but useful as a benchmark </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9091883"/>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N</a:t>
                      </a:r>
                      <a:r>
                        <a:rPr lang="en-US" sz="100" u="none" strike="noStrike" cap="none" dirty="0"/>
                        <a:t> </a:t>
                      </a:r>
                      <a:r>
                        <a:rPr lang="en-US" sz="1400" u="none" strike="noStrike" cap="none" dirty="0"/>
                        <a:t>R</a:t>
                      </a:r>
                      <a:r>
                        <a:rPr lang="en-US" sz="100" u="none" strike="noStrike" cap="none" dirty="0"/>
                        <a:t> </a:t>
                      </a:r>
                      <a:r>
                        <a:rPr lang="en-US" sz="1400" u="none" strike="noStrike" cap="none" dirty="0"/>
                        <a:t>U (Not Recently Used) </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Very crude approximation of L</a:t>
                      </a:r>
                      <a:r>
                        <a:rPr lang="en-US" sz="100" u="none" strike="noStrike" cap="none"/>
                        <a:t> </a:t>
                      </a:r>
                      <a:r>
                        <a:rPr lang="en-US" sz="1400" u="none" strike="noStrike" cap="none"/>
                        <a:t>R</a:t>
                      </a:r>
                      <a:r>
                        <a:rPr lang="en-US" sz="100" u="none" strike="noStrike" cap="none"/>
                        <a:t> </a:t>
                      </a:r>
                      <a:r>
                        <a:rPr lang="en-US" sz="1400" u="none" strike="noStrike" cap="none"/>
                        <a:t>U </a:t>
                      </a:r>
                      <a:endParaRPr sz="140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406871"/>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a:t>
                      </a:r>
                      <a:r>
                        <a:rPr lang="en-US" sz="100" u="none" strike="noStrike" cap="none"/>
                        <a:t> </a:t>
                      </a:r>
                      <a:r>
                        <a:rPr lang="en-US" sz="1400" u="none" strike="noStrike" cap="none"/>
                        <a:t>I</a:t>
                      </a:r>
                      <a:r>
                        <a:rPr lang="en-US" sz="100" u="none" strike="noStrike" cap="none"/>
                        <a:t> </a:t>
                      </a:r>
                      <a:r>
                        <a:rPr lang="en-US" sz="1400" u="none" strike="noStrike" cap="none"/>
                        <a:t>F</a:t>
                      </a:r>
                      <a:r>
                        <a:rPr lang="en-US" sz="100" u="none" strike="noStrike" cap="none"/>
                        <a:t> </a:t>
                      </a:r>
                      <a:r>
                        <a:rPr lang="en-US" sz="1400" u="none" strike="noStrike" cap="none"/>
                        <a:t>O (First-in, First-out) </a:t>
                      </a:r>
                      <a:endParaRPr sz="140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Might throw out important pages </a:t>
                      </a:r>
                      <a:endParaRPr sz="140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6109386"/>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Second, chance </a:t>
                      </a:r>
                      <a:endParaRPr sz="140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Big improvement over F</a:t>
                      </a:r>
                      <a:r>
                        <a:rPr lang="en-US" sz="100" u="none" strike="noStrike" cap="none" dirty="0"/>
                        <a:t> </a:t>
                      </a:r>
                      <a:r>
                        <a:rPr lang="en-US" sz="1400" u="none" strike="noStrike" cap="none" dirty="0"/>
                        <a:t>I</a:t>
                      </a:r>
                      <a:r>
                        <a:rPr lang="en-US" sz="100" u="none" strike="noStrike" cap="none" dirty="0"/>
                        <a:t> </a:t>
                      </a:r>
                      <a:r>
                        <a:rPr lang="en-US" sz="1400" u="none" strike="noStrike" cap="none" dirty="0"/>
                        <a:t>F</a:t>
                      </a:r>
                      <a:r>
                        <a:rPr lang="en-US" sz="100" u="none" strike="noStrike" cap="none" dirty="0"/>
                        <a:t> </a:t>
                      </a:r>
                      <a:r>
                        <a:rPr lang="en-US" sz="1400" u="none" strike="noStrike" cap="none" dirty="0"/>
                        <a:t>O </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1021602"/>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Clock</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Realistic</a:t>
                      </a:r>
                      <a:endParaRPr sz="140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5309219"/>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L</a:t>
                      </a:r>
                      <a:r>
                        <a:rPr lang="en-US" sz="100" u="none" strike="noStrike" cap="none" dirty="0"/>
                        <a:t> </a:t>
                      </a:r>
                      <a:r>
                        <a:rPr lang="en-US" sz="1400" u="none" strike="noStrike" cap="none" dirty="0"/>
                        <a:t>R</a:t>
                      </a:r>
                      <a:r>
                        <a:rPr lang="en-US" sz="100" u="none" strike="noStrike" cap="none" dirty="0"/>
                        <a:t> </a:t>
                      </a:r>
                      <a:r>
                        <a:rPr lang="en-US" sz="1400" u="none" strike="noStrike" cap="none" dirty="0"/>
                        <a:t>U (Least Recently Used) </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Excellent, but difficult to implement exactly </a:t>
                      </a:r>
                      <a:endParaRPr sz="140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195862"/>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t>
                      </a:r>
                      <a:r>
                        <a:rPr lang="en-US" sz="100" u="none" strike="noStrike" cap="none"/>
                        <a:t> </a:t>
                      </a:r>
                      <a:r>
                        <a:rPr lang="en-US" sz="1400" u="none" strike="noStrike" cap="none"/>
                        <a:t>F</a:t>
                      </a:r>
                      <a:r>
                        <a:rPr lang="en-US" sz="100" u="none" strike="noStrike" cap="none"/>
                        <a:t> </a:t>
                      </a:r>
                      <a:r>
                        <a:rPr lang="en-US" sz="1400" u="none" strike="noStrike" cap="none"/>
                        <a:t>U (Not Frequently Used) </a:t>
                      </a:r>
                      <a:endParaRPr sz="140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Fairly crude approximation to L</a:t>
                      </a:r>
                      <a:r>
                        <a:rPr lang="en-US" sz="100" u="none" strike="noStrike" cap="none" dirty="0"/>
                        <a:t> </a:t>
                      </a:r>
                      <a:r>
                        <a:rPr lang="en-US" sz="1400" u="none" strike="noStrike" cap="none" dirty="0"/>
                        <a:t>R</a:t>
                      </a:r>
                      <a:r>
                        <a:rPr lang="en-US" sz="100" u="none" strike="noStrike" cap="none" dirty="0"/>
                        <a:t> </a:t>
                      </a:r>
                      <a:r>
                        <a:rPr lang="en-US" sz="1400" u="none" strike="noStrike" cap="none" dirty="0"/>
                        <a:t>U </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7053740"/>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Aging </a:t>
                      </a:r>
                      <a:endParaRPr sz="140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Efficient algorithm that approximates L</a:t>
                      </a:r>
                      <a:r>
                        <a:rPr lang="en-US" sz="100" u="none" strike="noStrike" cap="none" dirty="0"/>
                        <a:t> </a:t>
                      </a:r>
                      <a:r>
                        <a:rPr lang="en-US" sz="1400" u="none" strike="noStrike" cap="none" dirty="0"/>
                        <a:t>R</a:t>
                      </a:r>
                      <a:r>
                        <a:rPr lang="en-US" sz="100" u="none" strike="noStrike" cap="none" dirty="0"/>
                        <a:t> </a:t>
                      </a:r>
                      <a:r>
                        <a:rPr lang="en-US" sz="1400" u="none" strike="noStrike" cap="none" dirty="0"/>
                        <a:t>U well </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9185114"/>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Working set </a:t>
                      </a:r>
                      <a:endParaRPr sz="140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Somewhat expensive to implement </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8449174"/>
                  </a:ext>
                </a:extLst>
              </a:tr>
              <a:tr h="338986">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W</a:t>
                      </a:r>
                      <a:r>
                        <a:rPr lang="en-US" sz="100" u="none" strike="noStrike" cap="none" dirty="0"/>
                        <a:t> </a:t>
                      </a:r>
                      <a:r>
                        <a:rPr lang="en-US" sz="1400" u="none" strike="noStrike" cap="none" dirty="0"/>
                        <a:t>S</a:t>
                      </a:r>
                      <a:r>
                        <a:rPr lang="en-US" sz="100" u="none" strike="noStrike" cap="none" dirty="0"/>
                        <a:t> </a:t>
                      </a:r>
                      <a:r>
                        <a:rPr lang="en-US" sz="1400" u="none" strike="noStrike" cap="none" dirty="0"/>
                        <a:t>Clock</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Good efficient algorithm </a:t>
                      </a:r>
                      <a:endParaRPr sz="1400" dirty="0"/>
                    </a:p>
                  </a:txBody>
                  <a:tcPr marL="91450" marR="91450" marT="45272" marB="452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5897309"/>
                  </a:ext>
                </a:extLst>
              </a:tr>
            </a:tbl>
          </a:graphicData>
        </a:graphic>
      </p:graphicFrame>
      <p:sp>
        <p:nvSpPr>
          <p:cNvPr id="3" name="Content Placeholder 2">
            <a:extLst>
              <a:ext uri="{FF2B5EF4-FFF2-40B4-BE49-F238E27FC236}">
                <a16:creationId xmlns:a16="http://schemas.microsoft.com/office/drawing/2014/main" id="{F7B65C66-6D01-219D-D11E-2D41CEE0B76F}"/>
              </a:ext>
            </a:extLst>
          </p:cNvPr>
          <p:cNvSpPr>
            <a:spLocks noGrp="1"/>
          </p:cNvSpPr>
          <p:nvPr>
            <p:ph sz="quarter" idx="13"/>
          </p:nvPr>
        </p:nvSpPr>
        <p:spPr>
          <a:xfrm>
            <a:off x="2890676" y="5482605"/>
            <a:ext cx="6421255" cy="313350"/>
          </a:xfrm>
        </p:spPr>
        <p:txBody>
          <a:bodyPr wrap="square" lIns="0" tIns="18000" rIns="0" bIns="18000" anchor="ctr" anchorCtr="0">
            <a:spAutoFit/>
          </a:bodyPr>
          <a:lstStyle/>
          <a:p>
            <a:pPr marL="0" indent="0">
              <a:spcBef>
                <a:spcPts val="600"/>
              </a:spcBef>
              <a:buNone/>
            </a:pPr>
            <a:r>
              <a:rPr lang="en-US" sz="1800" noProof="0" dirty="0">
                <a:solidFill>
                  <a:srgbClr val="191919"/>
                </a:solidFill>
              </a:rPr>
              <a:t>Figure 3.21 Page replacement algorithms discussed in the text.</a:t>
            </a:r>
          </a:p>
        </p:txBody>
      </p:sp>
    </p:spTree>
    <p:extLst>
      <p:ext uri="{BB962C8B-B14F-4D97-AF65-F5344CB8AC3E}">
        <p14:creationId xmlns:p14="http://schemas.microsoft.com/office/powerpoint/2010/main" val="437640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3CCF-7F24-3C5B-7387-3185EE05BFB6}"/>
              </a:ext>
            </a:extLst>
          </p:cNvPr>
          <p:cNvSpPr>
            <a:spLocks noGrp="1"/>
          </p:cNvSpPr>
          <p:nvPr>
            <p:ph type="title"/>
          </p:nvPr>
        </p:nvSpPr>
        <p:spPr>
          <a:xfrm>
            <a:off x="561975" y="301452"/>
            <a:ext cx="11150600" cy="559572"/>
          </a:xfrm>
        </p:spPr>
        <p:txBody>
          <a:bodyPr wrap="square" lIns="0" tIns="18000" rIns="0" bIns="18000" anchor="ctr" anchorCtr="0">
            <a:spAutoFit/>
          </a:bodyPr>
          <a:lstStyle/>
          <a:p>
            <a:r>
              <a:rPr lang="en-US" sz="3400" noProof="0" dirty="0"/>
              <a:t>Design Issues: Paging Strategy</a:t>
            </a:r>
          </a:p>
        </p:txBody>
      </p:sp>
      <p:sp>
        <p:nvSpPr>
          <p:cNvPr id="3" name="Content Placeholder 2">
            <a:extLst>
              <a:ext uri="{FF2B5EF4-FFF2-40B4-BE49-F238E27FC236}">
                <a16:creationId xmlns:a16="http://schemas.microsoft.com/office/drawing/2014/main" id="{F7B65C66-6D01-219D-D11E-2D41CEE0B76F}"/>
              </a:ext>
            </a:extLst>
          </p:cNvPr>
          <p:cNvSpPr>
            <a:spLocks noGrp="1"/>
          </p:cNvSpPr>
          <p:nvPr>
            <p:ph sz="quarter" idx="13"/>
          </p:nvPr>
        </p:nvSpPr>
        <p:spPr>
          <a:xfrm>
            <a:off x="570601" y="986979"/>
            <a:ext cx="11141974" cy="4376001"/>
          </a:xfrm>
        </p:spPr>
        <p:txBody>
          <a:bodyPr wrap="square" lIns="0" tIns="18000" rIns="0" bIns="18000" anchor="ctr" anchorCtr="0">
            <a:spAutoFit/>
          </a:bodyPr>
          <a:lstStyle/>
          <a:p>
            <a:pPr marL="342900" indent="-342900">
              <a:spcBef>
                <a:spcPts val="600"/>
              </a:spcBef>
            </a:pPr>
            <a:r>
              <a:rPr lang="en-US" sz="2800" b="1" noProof="0" dirty="0">
                <a:solidFill>
                  <a:srgbClr val="191919"/>
                </a:solidFill>
              </a:rPr>
              <a:t>Demand paging:</a:t>
            </a:r>
          </a:p>
          <a:p>
            <a:pPr marL="829818" lvl="1" indent="-342900"/>
            <a:r>
              <a:rPr lang="en-US" sz="2800" noProof="0" dirty="0">
                <a:solidFill>
                  <a:srgbClr val="191919"/>
                </a:solidFill>
              </a:rPr>
              <a:t>Lazily allocate pages to each process</a:t>
            </a:r>
          </a:p>
          <a:p>
            <a:pPr marL="829818" lvl="1" indent="-342900"/>
            <a:r>
              <a:rPr lang="en-US" sz="2800" noProof="0" dirty="0">
                <a:solidFill>
                  <a:srgbClr val="191919"/>
                </a:solidFill>
              </a:rPr>
              <a:t>Exploits temporal locality to avoid frequent </a:t>
            </a:r>
            <a:r>
              <a:rPr lang="en-US" sz="2800" spc="-300" noProof="0" dirty="0">
                <a:solidFill>
                  <a:srgbClr val="191919"/>
                </a:solidFill>
              </a:rPr>
              <a:t>P F </a:t>
            </a:r>
            <a:r>
              <a:rPr lang="en-US" sz="2800" noProof="0" dirty="0">
                <a:solidFill>
                  <a:srgbClr val="191919"/>
                </a:solidFill>
              </a:rPr>
              <a:t>s</a:t>
            </a:r>
          </a:p>
          <a:p>
            <a:pPr marL="342900" indent="-342900">
              <a:spcBef>
                <a:spcPts val="600"/>
              </a:spcBef>
            </a:pPr>
            <a:r>
              <a:rPr lang="en-US" sz="2800" b="1" noProof="0" dirty="0" err="1">
                <a:solidFill>
                  <a:srgbClr val="191919"/>
                </a:solidFill>
              </a:rPr>
              <a:t>Prepaging</a:t>
            </a:r>
            <a:r>
              <a:rPr lang="en-US" sz="2800" b="1" noProof="0" dirty="0">
                <a:solidFill>
                  <a:srgbClr val="191919"/>
                </a:solidFill>
              </a:rPr>
              <a:t>:</a:t>
            </a:r>
          </a:p>
          <a:p>
            <a:pPr marL="829818" lvl="1" indent="-342900"/>
            <a:r>
              <a:rPr lang="en-US" sz="2800" noProof="0" dirty="0">
                <a:solidFill>
                  <a:srgbClr val="191919"/>
                </a:solidFill>
              </a:rPr>
              <a:t>Typically based on the </a:t>
            </a:r>
            <a:r>
              <a:rPr lang="en-US" sz="2800" b="1" noProof="0" dirty="0">
                <a:solidFill>
                  <a:srgbClr val="191919"/>
                </a:solidFill>
              </a:rPr>
              <a:t>working set </a:t>
            </a:r>
            <a:r>
              <a:rPr lang="en-US" sz="2800" noProof="0" dirty="0">
                <a:solidFill>
                  <a:srgbClr val="191919"/>
                </a:solidFill>
              </a:rPr>
              <a:t>model, i.e., the set of pages a process currently needs </a:t>
            </a:r>
          </a:p>
          <a:p>
            <a:pPr marL="829818" lvl="1" indent="-342900"/>
            <a:r>
              <a:rPr lang="en-US" sz="2800" noProof="0" dirty="0">
                <a:solidFill>
                  <a:srgbClr val="191919"/>
                </a:solidFill>
              </a:rPr>
              <a:t>Load the process working set in memory in advance when scheduling the process to avoid frequent </a:t>
            </a:r>
            <a:r>
              <a:rPr lang="en-US" sz="2800" spc="-300" noProof="0" dirty="0">
                <a:solidFill>
                  <a:srgbClr val="191919"/>
                </a:solidFill>
              </a:rPr>
              <a:t>P F </a:t>
            </a:r>
            <a:r>
              <a:rPr lang="en-US" sz="2800" noProof="0" dirty="0">
                <a:solidFill>
                  <a:srgbClr val="191919"/>
                </a:solidFill>
              </a:rPr>
              <a:t>s</a:t>
            </a:r>
          </a:p>
          <a:p>
            <a:pPr marL="829818" lvl="1" indent="-342900"/>
            <a:r>
              <a:rPr lang="en-US" sz="2800" noProof="0" dirty="0">
                <a:solidFill>
                  <a:srgbClr val="191919"/>
                </a:solidFill>
              </a:rPr>
              <a:t>Need for </a:t>
            </a:r>
            <a:r>
              <a:rPr lang="en-US" sz="2800" b="1" noProof="0" dirty="0">
                <a:solidFill>
                  <a:srgbClr val="191919"/>
                </a:solidFill>
              </a:rPr>
              <a:t>working set estimation</a:t>
            </a:r>
            <a:r>
              <a:rPr lang="en-US" sz="2800" noProof="0" dirty="0">
                <a:solidFill>
                  <a:srgbClr val="191919"/>
                </a:solidFill>
              </a:rPr>
              <a:t> algorithms</a:t>
            </a:r>
          </a:p>
        </p:txBody>
      </p:sp>
    </p:spTree>
    <p:extLst>
      <p:ext uri="{BB962C8B-B14F-4D97-AF65-F5344CB8AC3E}">
        <p14:creationId xmlns:p14="http://schemas.microsoft.com/office/powerpoint/2010/main" val="4110318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83CCF-7F24-3C5B-7387-3185EE05BFB6}"/>
              </a:ext>
            </a:extLst>
          </p:cNvPr>
          <p:cNvSpPr>
            <a:spLocks noGrp="1"/>
          </p:cNvSpPr>
          <p:nvPr>
            <p:ph type="title"/>
          </p:nvPr>
        </p:nvSpPr>
        <p:spPr>
          <a:xfrm>
            <a:off x="561076" y="301452"/>
            <a:ext cx="11151499" cy="559572"/>
          </a:xfrm>
        </p:spPr>
        <p:txBody>
          <a:bodyPr wrap="square" lIns="0" tIns="18000" rIns="0" bIns="18000" anchor="ctr" anchorCtr="0">
            <a:spAutoFit/>
          </a:bodyPr>
          <a:lstStyle/>
          <a:p>
            <a:r>
              <a:rPr lang="en-US" sz="3400" noProof="0" dirty="0"/>
              <a:t>Allocating memory </a:t>
            </a:r>
            <a:r>
              <a:rPr lang="en-US" sz="2600" noProof="0" dirty="0"/>
              <a:t>(1 of 3)</a:t>
            </a:r>
          </a:p>
        </p:txBody>
      </p:sp>
      <p:sp>
        <p:nvSpPr>
          <p:cNvPr id="3" name="Content Placeholder 2">
            <a:extLst>
              <a:ext uri="{FF2B5EF4-FFF2-40B4-BE49-F238E27FC236}">
                <a16:creationId xmlns:a16="http://schemas.microsoft.com/office/drawing/2014/main" id="{F7B65C66-6D01-219D-D11E-2D41CEE0B76F}"/>
              </a:ext>
            </a:extLst>
          </p:cNvPr>
          <p:cNvSpPr>
            <a:spLocks noGrp="1"/>
          </p:cNvSpPr>
          <p:nvPr>
            <p:ph sz="quarter" idx="13"/>
          </p:nvPr>
        </p:nvSpPr>
        <p:spPr>
          <a:xfrm>
            <a:off x="561077" y="986936"/>
            <a:ext cx="2236952"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C9F649BF-026E-D17E-F0AC-44CA38388E92}"/>
              </a:ext>
            </a:extLst>
          </p:cNvPr>
          <p:cNvSpPr>
            <a:spLocks noGrp="1"/>
          </p:cNvSpPr>
          <p:nvPr>
            <p:ph sz="quarter" idx="14"/>
          </p:nvPr>
        </p:nvSpPr>
        <p:spPr>
          <a:xfrm>
            <a:off x="561427" y="1649261"/>
            <a:ext cx="6412073" cy="3437283"/>
          </a:xfrm>
        </p:spPr>
        <p:txBody>
          <a:bodyPr wrap="square" lIns="0" tIns="18000" rIns="0" bIns="18000" anchor="ctr" anchorCtr="0">
            <a:spAutoFit/>
          </a:bodyPr>
          <a:lstStyle/>
          <a:p>
            <a:pPr marL="0" indent="0">
              <a:spcBef>
                <a:spcPts val="600"/>
              </a:spcBef>
              <a:buNone/>
            </a:pPr>
            <a:r>
              <a:rPr lang="en-US" sz="2800" noProof="0" dirty="0">
                <a:solidFill>
                  <a:srgbClr val="191919"/>
                </a:solidFill>
              </a:rPr>
              <a:t>Typical memory address space (Linux x86-64)</a:t>
            </a:r>
          </a:p>
          <a:p>
            <a:pPr marL="0" indent="0">
              <a:spcBef>
                <a:spcPts val="600"/>
              </a:spcBef>
              <a:buNone/>
            </a:pPr>
            <a:r>
              <a:rPr lang="en-US" sz="2800" noProof="0" dirty="0">
                <a:solidFill>
                  <a:srgbClr val="191919"/>
                </a:solidFill>
              </a:rPr>
              <a:t>What happens if we allocate memory?</a:t>
            </a:r>
          </a:p>
          <a:p>
            <a:pPr marL="342900" indent="-342900">
              <a:spcBef>
                <a:spcPts val="600"/>
              </a:spcBef>
            </a:pPr>
            <a:r>
              <a:rPr lang="en-US" sz="2800" noProof="0" dirty="0">
                <a:solidFill>
                  <a:srgbClr val="191919"/>
                </a:solidFill>
              </a:rPr>
              <a:t>Different library functions: </a:t>
            </a:r>
          </a:p>
          <a:p>
            <a:pPr marL="829818" lvl="1" indent="-342900"/>
            <a:r>
              <a:rPr lang="en-US" sz="2800" noProof="0" dirty="0">
                <a:solidFill>
                  <a:srgbClr val="191919"/>
                </a:solidFill>
                <a:latin typeface="Consolas" panose="020B0609020204030204" pitchFamily="49" charset="0"/>
              </a:rPr>
              <a:t>malloc (+ friends)</a:t>
            </a:r>
            <a:r>
              <a:rPr lang="en-US" sz="2400" noProof="0" dirty="0">
                <a:solidFill>
                  <a:srgbClr val="191919"/>
                </a:solidFill>
                <a:latin typeface="Consolas" panose="020B0609020204030204" pitchFamily="49" charset="0"/>
              </a:rPr>
              <a:t> v</a:t>
            </a:r>
            <a:r>
              <a:rPr lang="en-US" sz="100" noProof="0" dirty="0">
                <a:solidFill>
                  <a:srgbClr val="191919"/>
                </a:solidFill>
                <a:latin typeface="Consolas" panose="020B0609020204030204" pitchFamily="49" charset="0"/>
              </a:rPr>
              <a:t>ersu</a:t>
            </a:r>
            <a:r>
              <a:rPr lang="en-US" sz="2400" noProof="0" dirty="0">
                <a:solidFill>
                  <a:srgbClr val="191919"/>
                </a:solidFill>
                <a:latin typeface="Consolas" panose="020B0609020204030204" pitchFamily="49" charset="0"/>
              </a:rPr>
              <a:t>s </a:t>
            </a:r>
            <a:r>
              <a:rPr lang="en-US" sz="2800" noProof="0" dirty="0" err="1">
                <a:solidFill>
                  <a:srgbClr val="191919"/>
                </a:solidFill>
                <a:latin typeface="Consolas" panose="020B0609020204030204" pitchFamily="49" charset="0"/>
              </a:rPr>
              <a:t>mmap</a:t>
            </a:r>
            <a:endParaRPr lang="en-US" sz="2800" noProof="0" dirty="0">
              <a:solidFill>
                <a:srgbClr val="191919"/>
              </a:solidFill>
              <a:latin typeface="Consolas" panose="020B0609020204030204" pitchFamily="49" charset="0"/>
            </a:endParaRPr>
          </a:p>
          <a:p>
            <a:pPr marL="342900" indent="-342900">
              <a:spcBef>
                <a:spcPts val="600"/>
              </a:spcBef>
            </a:pPr>
            <a:r>
              <a:rPr lang="en-US" sz="2800" noProof="0" dirty="0">
                <a:solidFill>
                  <a:srgbClr val="191919"/>
                </a:solidFill>
              </a:rPr>
              <a:t>Different </a:t>
            </a:r>
            <a:r>
              <a:rPr lang="en-US" sz="2800" noProof="0" dirty="0" err="1">
                <a:solidFill>
                  <a:srgbClr val="191919"/>
                </a:solidFill>
              </a:rPr>
              <a:t>syscalls</a:t>
            </a:r>
            <a:r>
              <a:rPr lang="en-US" sz="2800" noProof="0" dirty="0">
                <a:solidFill>
                  <a:srgbClr val="191919"/>
                </a:solidFill>
              </a:rPr>
              <a:t>:</a:t>
            </a:r>
          </a:p>
          <a:p>
            <a:pPr marL="829818" lvl="1" indent="-342900"/>
            <a:r>
              <a:rPr lang="en-US" sz="2800" noProof="0" dirty="0" err="1">
                <a:solidFill>
                  <a:srgbClr val="191919"/>
                </a:solidFill>
                <a:latin typeface="Consolas" panose="020B0609020204030204" pitchFamily="49" charset="0"/>
              </a:rPr>
              <a:t>brk</a:t>
            </a:r>
            <a:r>
              <a:rPr lang="en-US" sz="2800" noProof="0" dirty="0">
                <a:solidFill>
                  <a:srgbClr val="191919"/>
                </a:solidFill>
                <a:latin typeface="Consolas" panose="020B0609020204030204" pitchFamily="49" charset="0"/>
              </a:rPr>
              <a:t>, </a:t>
            </a:r>
            <a:r>
              <a:rPr lang="en-US" sz="2800" noProof="0" dirty="0" err="1">
                <a:solidFill>
                  <a:srgbClr val="191919"/>
                </a:solidFill>
                <a:latin typeface="Consolas" panose="020B0609020204030204" pitchFamily="49" charset="0"/>
              </a:rPr>
              <a:t>sbrk</a:t>
            </a:r>
            <a:r>
              <a:rPr lang="en-US" sz="2400" noProof="0" dirty="0">
                <a:solidFill>
                  <a:srgbClr val="191919"/>
                </a:solidFill>
                <a:latin typeface="Consolas" panose="020B0609020204030204" pitchFamily="49" charset="0"/>
              </a:rPr>
              <a:t> v</a:t>
            </a:r>
            <a:r>
              <a:rPr lang="en-US" sz="100" noProof="0" dirty="0">
                <a:solidFill>
                  <a:srgbClr val="191919"/>
                </a:solidFill>
                <a:latin typeface="Consolas" panose="020B0609020204030204" pitchFamily="49" charset="0"/>
              </a:rPr>
              <a:t>ersu</a:t>
            </a:r>
            <a:r>
              <a:rPr lang="en-US" sz="2400" noProof="0" dirty="0">
                <a:solidFill>
                  <a:srgbClr val="191919"/>
                </a:solidFill>
                <a:latin typeface="Consolas" panose="020B0609020204030204" pitchFamily="49" charset="0"/>
              </a:rPr>
              <a:t>s </a:t>
            </a:r>
            <a:r>
              <a:rPr lang="en-US" sz="2800" noProof="0" dirty="0" err="1">
                <a:solidFill>
                  <a:srgbClr val="191919"/>
                </a:solidFill>
                <a:latin typeface="Consolas" panose="020B0609020204030204" pitchFamily="49" charset="0"/>
              </a:rPr>
              <a:t>mmap</a:t>
            </a:r>
            <a:endParaRPr lang="en-US" sz="2400" noProof="0" dirty="0">
              <a:solidFill>
                <a:srgbClr val="191919"/>
              </a:solidFill>
              <a:latin typeface="Consolas" panose="020B0609020204030204" pitchFamily="49" charset="0"/>
            </a:endParaRPr>
          </a:p>
        </p:txBody>
      </p:sp>
      <p:pic>
        <p:nvPicPr>
          <p:cNvPr id="6" name="Picture 5" descr="An illustration of allocating memory.&#10;Long description is available in notes, press F6">
            <a:extLst>
              <a:ext uri="{FF2B5EF4-FFF2-40B4-BE49-F238E27FC236}">
                <a16:creationId xmlns:a16="http://schemas.microsoft.com/office/drawing/2014/main" id="{F859A2CB-45B7-5541-6191-5270C52463E5}"/>
              </a:ext>
            </a:extLst>
          </p:cNvPr>
          <p:cNvPicPr>
            <a:picLocks noChangeAspect="1"/>
          </p:cNvPicPr>
          <p:nvPr/>
        </p:nvPicPr>
        <p:blipFill>
          <a:blip r:embed="rId3"/>
          <a:stretch>
            <a:fillRect/>
          </a:stretch>
        </p:blipFill>
        <p:spPr>
          <a:xfrm>
            <a:off x="8853747" y="1030261"/>
            <a:ext cx="1152006" cy="5316954"/>
          </a:xfrm>
          <a:prstGeom prst="rect">
            <a:avLst/>
          </a:prstGeom>
        </p:spPr>
      </p:pic>
    </p:spTree>
    <p:extLst>
      <p:ext uri="{BB962C8B-B14F-4D97-AF65-F5344CB8AC3E}">
        <p14:creationId xmlns:p14="http://schemas.microsoft.com/office/powerpoint/2010/main" val="2126381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301452"/>
            <a:ext cx="11151499" cy="559572"/>
          </a:xfrm>
        </p:spPr>
        <p:txBody>
          <a:bodyPr wrap="square" lIns="0" tIns="18000" rIns="0" bIns="18000" anchor="ctr" anchorCtr="0">
            <a:spAutoFit/>
          </a:bodyPr>
          <a:lstStyle/>
          <a:p>
            <a:r>
              <a:rPr lang="en-US" sz="3400" noProof="0" dirty="0"/>
              <a:t>Allocating memory </a:t>
            </a:r>
            <a:r>
              <a:rPr lang="en-US" sz="2600" noProof="0" dirty="0"/>
              <a:t>(2 of 3)</a:t>
            </a:r>
          </a:p>
        </p:txBody>
      </p:sp>
      <p:sp>
        <p:nvSpPr>
          <p:cNvPr id="3" name="Content Placeholder 2">
            <a:extLst>
              <a:ext uri="{FF2B5EF4-FFF2-40B4-BE49-F238E27FC236}">
                <a16:creationId xmlns:a16="http://schemas.microsoft.com/office/drawing/2014/main" id="{136980C5-59F4-F5A2-BAC5-54825684CF61}"/>
              </a:ext>
            </a:extLst>
          </p:cNvPr>
          <p:cNvSpPr>
            <a:spLocks noGrp="1"/>
          </p:cNvSpPr>
          <p:nvPr>
            <p:ph sz="quarter" idx="13"/>
          </p:nvPr>
        </p:nvSpPr>
        <p:spPr>
          <a:xfrm>
            <a:off x="561076" y="986756"/>
            <a:ext cx="2302773"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sp>
        <p:nvSpPr>
          <p:cNvPr id="4" name="Content Placeholder 3">
            <a:extLst>
              <a:ext uri="{FF2B5EF4-FFF2-40B4-BE49-F238E27FC236}">
                <a16:creationId xmlns:a16="http://schemas.microsoft.com/office/drawing/2014/main" id="{E0954F1C-43A0-5ACD-DFED-E0F74B1FD6F6}"/>
              </a:ext>
            </a:extLst>
          </p:cNvPr>
          <p:cNvSpPr>
            <a:spLocks noGrp="1"/>
          </p:cNvSpPr>
          <p:nvPr>
            <p:ph sz="quarter" idx="14"/>
          </p:nvPr>
        </p:nvSpPr>
        <p:spPr>
          <a:xfrm>
            <a:off x="552449" y="1879483"/>
            <a:ext cx="5781675" cy="1482901"/>
          </a:xfrm>
        </p:spPr>
        <p:txBody>
          <a:bodyPr wrap="square" lIns="0" tIns="18000" rIns="0" bIns="18000" anchor="ctr" anchorCtr="0">
            <a:spAutoFit/>
          </a:bodyPr>
          <a:lstStyle/>
          <a:p>
            <a:pPr marL="0" indent="0">
              <a:spcBef>
                <a:spcPts val="600"/>
              </a:spcBef>
              <a:buNone/>
            </a:pPr>
            <a:r>
              <a:rPr lang="en-US" sz="2800" noProof="0" dirty="0"/>
              <a:t>On Linux, </a:t>
            </a:r>
            <a:r>
              <a:rPr lang="en-US" sz="2800" noProof="0" dirty="0">
                <a:latin typeface="Consolas" panose="020B0609020204030204" pitchFamily="49" charset="0"/>
              </a:rPr>
              <a:t>malloc()</a:t>
            </a:r>
            <a:r>
              <a:rPr lang="en-US" sz="2800" noProof="0" dirty="0"/>
              <a:t> results in </a:t>
            </a:r>
          </a:p>
          <a:p>
            <a:pPr marL="342900" indent="-342900">
              <a:spcBef>
                <a:spcPts val="600"/>
              </a:spcBef>
            </a:pPr>
            <a:r>
              <a:rPr lang="en-US" sz="2800" noProof="0" dirty="0">
                <a:latin typeface="Consolas" panose="020B0609020204030204" pitchFamily="49" charset="0"/>
              </a:rPr>
              <a:t>(s)</a:t>
            </a:r>
            <a:r>
              <a:rPr lang="en-US" sz="2800" noProof="0" dirty="0" err="1">
                <a:latin typeface="Consolas" panose="020B0609020204030204" pitchFamily="49" charset="0"/>
              </a:rPr>
              <a:t>brk</a:t>
            </a:r>
            <a:r>
              <a:rPr lang="en-US" sz="2800" noProof="0" dirty="0">
                <a:latin typeface="Consolas" panose="020B0609020204030204" pitchFamily="49" charset="0"/>
              </a:rPr>
              <a:t>()</a:t>
            </a:r>
            <a:r>
              <a:rPr lang="en-US" sz="2800" noProof="0" dirty="0"/>
              <a:t> </a:t>
            </a:r>
            <a:r>
              <a:rPr lang="en-US" sz="2800" noProof="0" dirty="0" err="1"/>
              <a:t>syscall</a:t>
            </a:r>
            <a:r>
              <a:rPr lang="en-US" sz="2800" noProof="0" dirty="0"/>
              <a:t> for small areas</a:t>
            </a:r>
          </a:p>
          <a:p>
            <a:pPr marL="342900" indent="-342900">
              <a:spcBef>
                <a:spcPts val="600"/>
              </a:spcBef>
            </a:pPr>
            <a:r>
              <a:rPr lang="en-US" sz="2800" noProof="0" dirty="0" err="1"/>
              <a:t>mmap</a:t>
            </a:r>
            <a:r>
              <a:rPr lang="en-US" sz="2800" noProof="0" dirty="0"/>
              <a:t>() </a:t>
            </a:r>
            <a:r>
              <a:rPr lang="en-US" sz="2800" noProof="0" dirty="0" err="1"/>
              <a:t>syscall</a:t>
            </a:r>
            <a:r>
              <a:rPr lang="en-US" sz="2800" noProof="0" dirty="0"/>
              <a:t> for large areas</a:t>
            </a:r>
          </a:p>
        </p:txBody>
      </p:sp>
      <p:sp>
        <p:nvSpPr>
          <p:cNvPr id="8" name="Content Placeholder 7">
            <a:extLst>
              <a:ext uri="{FF2B5EF4-FFF2-40B4-BE49-F238E27FC236}">
                <a16:creationId xmlns:a16="http://schemas.microsoft.com/office/drawing/2014/main" id="{8250407A-7074-0FB0-336F-3D85F68A0FD7}"/>
              </a:ext>
            </a:extLst>
          </p:cNvPr>
          <p:cNvSpPr>
            <a:spLocks noGrp="1"/>
          </p:cNvSpPr>
          <p:nvPr>
            <p:ph sz="quarter" idx="18"/>
          </p:nvPr>
        </p:nvSpPr>
        <p:spPr>
          <a:xfrm>
            <a:off x="558329" y="3844092"/>
            <a:ext cx="5566246" cy="467239"/>
          </a:xfrm>
        </p:spPr>
        <p:txBody>
          <a:bodyPr wrap="square" lIns="0" tIns="18000" rIns="0" bIns="18000" anchor="ctr" anchorCtr="0">
            <a:spAutoFit/>
          </a:bodyPr>
          <a:lstStyle/>
          <a:p>
            <a:pPr marL="0" indent="0">
              <a:buNone/>
            </a:pPr>
            <a:r>
              <a:rPr lang="en-US" sz="2800" noProof="0" dirty="0" err="1"/>
              <a:t>mmap</a:t>
            </a:r>
            <a:r>
              <a:rPr lang="en-US" sz="2800" noProof="0" dirty="0"/>
              <a:t>() always results in </a:t>
            </a:r>
            <a:r>
              <a:rPr lang="en-US" sz="2800" noProof="0" dirty="0" err="1"/>
              <a:t>mmap</a:t>
            </a:r>
            <a:r>
              <a:rPr lang="en-US" sz="2800" noProof="0" dirty="0"/>
              <a:t>()</a:t>
            </a:r>
          </a:p>
        </p:txBody>
      </p:sp>
      <p:pic>
        <p:nvPicPr>
          <p:cNvPr id="11" name="Picture 10" descr="An illustration of allocating memory.&#10;Long description is available in notes, Press F6">
            <a:extLst>
              <a:ext uri="{FF2B5EF4-FFF2-40B4-BE49-F238E27FC236}">
                <a16:creationId xmlns:a16="http://schemas.microsoft.com/office/drawing/2014/main" id="{1A8CED5B-ACB5-5512-0747-70A895E9890C}"/>
              </a:ext>
            </a:extLst>
          </p:cNvPr>
          <p:cNvPicPr>
            <a:picLocks noChangeAspect="1"/>
          </p:cNvPicPr>
          <p:nvPr/>
        </p:nvPicPr>
        <p:blipFill>
          <a:blip r:embed="rId3"/>
          <a:stretch>
            <a:fillRect/>
          </a:stretch>
        </p:blipFill>
        <p:spPr>
          <a:xfrm>
            <a:off x="6885180" y="1089026"/>
            <a:ext cx="4690887" cy="5134727"/>
          </a:xfrm>
          <a:prstGeom prst="rect">
            <a:avLst/>
          </a:prstGeom>
        </p:spPr>
      </p:pic>
    </p:spTree>
    <p:extLst>
      <p:ext uri="{BB962C8B-B14F-4D97-AF65-F5344CB8AC3E}">
        <p14:creationId xmlns:p14="http://schemas.microsoft.com/office/powerpoint/2010/main" val="9908468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298855"/>
            <a:ext cx="11151499" cy="559572"/>
          </a:xfrm>
        </p:spPr>
        <p:txBody>
          <a:bodyPr wrap="square" lIns="0" tIns="18000" rIns="0" bIns="18000" anchor="ctr" anchorCtr="0">
            <a:spAutoFit/>
          </a:bodyPr>
          <a:lstStyle/>
          <a:p>
            <a:r>
              <a:rPr lang="en-US" sz="3400" noProof="0" dirty="0"/>
              <a:t>Allocating memory </a:t>
            </a:r>
            <a:r>
              <a:rPr lang="en-US" sz="2600" noProof="0" dirty="0"/>
              <a:t>(3 of 3)</a:t>
            </a:r>
          </a:p>
        </p:txBody>
      </p:sp>
      <p:sp>
        <p:nvSpPr>
          <p:cNvPr id="27" name="Content Placeholder 26">
            <a:extLst>
              <a:ext uri="{FF2B5EF4-FFF2-40B4-BE49-F238E27FC236}">
                <a16:creationId xmlns:a16="http://schemas.microsoft.com/office/drawing/2014/main" id="{1E1AA8D7-4FCC-9DDD-06A7-F9DB87DE8998}"/>
              </a:ext>
            </a:extLst>
          </p:cNvPr>
          <p:cNvSpPr>
            <a:spLocks noGrp="1"/>
          </p:cNvSpPr>
          <p:nvPr>
            <p:ph sz="quarter" idx="13"/>
          </p:nvPr>
        </p:nvSpPr>
        <p:spPr>
          <a:xfrm>
            <a:off x="560102" y="912068"/>
            <a:ext cx="2161451" cy="436461"/>
          </a:xfrm>
        </p:spPr>
        <p:txBody>
          <a:bodyPr wrap="square" lIns="0" tIns="18000" rIns="0" bIns="18000" anchor="t" anchorCtr="0">
            <a:spAutoFit/>
          </a:bodyPr>
          <a:lstStyle/>
          <a:p>
            <a:pPr marL="101600" indent="-101600">
              <a:buNone/>
            </a:pPr>
            <a:r>
              <a:rPr lang="en-US" sz="2600" noProof="0" dirty="0">
                <a:solidFill>
                  <a:srgbClr val="007FA3"/>
                </a:solidFill>
              </a:rPr>
              <a:t>Extra material</a:t>
            </a:r>
          </a:p>
        </p:txBody>
      </p:sp>
      <p:sp>
        <p:nvSpPr>
          <p:cNvPr id="28" name="Content Placeholder 27">
            <a:extLst>
              <a:ext uri="{FF2B5EF4-FFF2-40B4-BE49-F238E27FC236}">
                <a16:creationId xmlns:a16="http://schemas.microsoft.com/office/drawing/2014/main" id="{EAC83080-C190-1943-7B14-109FA57E1827}"/>
              </a:ext>
            </a:extLst>
          </p:cNvPr>
          <p:cNvSpPr>
            <a:spLocks noGrp="1"/>
          </p:cNvSpPr>
          <p:nvPr>
            <p:ph sz="quarter" idx="14"/>
          </p:nvPr>
        </p:nvSpPr>
        <p:spPr>
          <a:xfrm>
            <a:off x="559204" y="1337310"/>
            <a:ext cx="4489046" cy="447805"/>
          </a:xfrm>
        </p:spPr>
        <p:txBody>
          <a:bodyPr wrap="square" lIns="0" tIns="18000" rIns="0" bIns="18000" anchor="t" anchorCtr="0">
            <a:spAutoFit/>
          </a:bodyPr>
          <a:lstStyle/>
          <a:p>
            <a:pPr marL="0" indent="0">
              <a:buNone/>
            </a:pPr>
            <a:r>
              <a:rPr lang="en-US" sz="2600" noProof="0" dirty="0"/>
              <a:t>For all of the memory holds: </a:t>
            </a:r>
          </a:p>
        </p:txBody>
      </p:sp>
      <p:sp>
        <p:nvSpPr>
          <p:cNvPr id="29" name="Content Placeholder 28">
            <a:extLst>
              <a:ext uri="{FF2B5EF4-FFF2-40B4-BE49-F238E27FC236}">
                <a16:creationId xmlns:a16="http://schemas.microsoft.com/office/drawing/2014/main" id="{CC7EF24E-57A8-A3D5-8A6A-D382AD6D1562}"/>
              </a:ext>
            </a:extLst>
          </p:cNvPr>
          <p:cNvSpPr>
            <a:spLocks noGrp="1"/>
          </p:cNvSpPr>
          <p:nvPr>
            <p:ph sz="quarter" idx="15"/>
          </p:nvPr>
        </p:nvSpPr>
        <p:spPr>
          <a:xfrm>
            <a:off x="560178" y="1809131"/>
            <a:ext cx="4554748" cy="447805"/>
          </a:xfrm>
        </p:spPr>
        <p:txBody>
          <a:bodyPr wrap="square" lIns="0" tIns="18000" rIns="0" bIns="18000" anchor="t" anchorCtr="0">
            <a:spAutoFit/>
          </a:bodyPr>
          <a:lstStyle/>
          <a:p>
            <a:pPr marL="285750" indent="-285750"/>
            <a:r>
              <a:rPr lang="en-US" sz="2600" noProof="0" dirty="0"/>
              <a:t>access a location in memory</a:t>
            </a:r>
          </a:p>
        </p:txBody>
      </p:sp>
      <p:graphicFrame>
        <p:nvGraphicFramePr>
          <p:cNvPr id="53" name="Object 52" descr="Implies.">
            <a:extLst>
              <a:ext uri="{FF2B5EF4-FFF2-40B4-BE49-F238E27FC236}">
                <a16:creationId xmlns:a16="http://schemas.microsoft.com/office/drawing/2014/main" id="{49A399D6-3E2C-7045-B0B2-C0A134C0D17F}"/>
              </a:ext>
            </a:extLst>
          </p:cNvPr>
          <p:cNvGraphicFramePr>
            <a:graphicFrameLocks noChangeAspect="1"/>
          </p:cNvGraphicFramePr>
          <p:nvPr>
            <p:extLst>
              <p:ext uri="{D42A27DB-BD31-4B8C-83A1-F6EECF244321}">
                <p14:modId xmlns:p14="http://schemas.microsoft.com/office/powerpoint/2010/main" val="2485356824"/>
              </p:ext>
            </p:extLst>
          </p:nvPr>
        </p:nvGraphicFramePr>
        <p:xfrm>
          <a:off x="5251484" y="1954922"/>
          <a:ext cx="324715" cy="259773"/>
        </p:xfrm>
        <a:graphic>
          <a:graphicData uri="http://schemas.openxmlformats.org/presentationml/2006/ole">
            <mc:AlternateContent xmlns:mc="http://schemas.openxmlformats.org/markup-compatibility/2006">
              <mc:Choice xmlns:v="urn:schemas-microsoft-com:vml" Requires="v">
                <p:oleObj name="Equation" r:id="rId3" imgW="190440" imgH="152280" progId="Equation.DSMT4">
                  <p:embed/>
                </p:oleObj>
              </mc:Choice>
              <mc:Fallback>
                <p:oleObj name="Equation" r:id="rId3" imgW="190440" imgH="152280" progId="Equation.DSMT4">
                  <p:embed/>
                  <p:pic>
                    <p:nvPicPr>
                      <p:cNvPr id="10" name="Object 9" descr="A right headed arrow. ">
                        <a:extLst>
                          <a:ext uri="{FF2B5EF4-FFF2-40B4-BE49-F238E27FC236}">
                            <a16:creationId xmlns:a16="http://schemas.microsoft.com/office/drawing/2014/main" id="{B371F779-010C-E124-8C41-B3D6DA9A9E24}"/>
                          </a:ext>
                        </a:extLst>
                      </p:cNvPr>
                      <p:cNvPicPr/>
                      <p:nvPr/>
                    </p:nvPicPr>
                    <p:blipFill>
                      <a:blip r:embed="rId4"/>
                      <a:stretch>
                        <a:fillRect/>
                      </a:stretch>
                    </p:blipFill>
                    <p:spPr>
                      <a:xfrm>
                        <a:off x="5251484" y="1954922"/>
                        <a:ext cx="324715" cy="259773"/>
                      </a:xfrm>
                      <a:prstGeom prst="rect">
                        <a:avLst/>
                      </a:prstGeom>
                    </p:spPr>
                  </p:pic>
                </p:oleObj>
              </mc:Fallback>
            </mc:AlternateContent>
          </a:graphicData>
        </a:graphic>
      </p:graphicFrame>
      <p:sp>
        <p:nvSpPr>
          <p:cNvPr id="30" name="Content Placeholder 29">
            <a:extLst>
              <a:ext uri="{FF2B5EF4-FFF2-40B4-BE49-F238E27FC236}">
                <a16:creationId xmlns:a16="http://schemas.microsoft.com/office/drawing/2014/main" id="{E61E7450-40AE-6A03-D596-8F4A59790BD4}"/>
              </a:ext>
            </a:extLst>
          </p:cNvPr>
          <p:cNvSpPr>
            <a:spLocks noGrp="1"/>
          </p:cNvSpPr>
          <p:nvPr>
            <p:ph sz="quarter" idx="16"/>
          </p:nvPr>
        </p:nvSpPr>
        <p:spPr>
          <a:xfrm>
            <a:off x="5737680" y="1848229"/>
            <a:ext cx="967919" cy="436461"/>
          </a:xfrm>
        </p:spPr>
        <p:txBody>
          <a:bodyPr wrap="square" lIns="0" tIns="18000" rIns="0" bIns="18000" anchor="t" anchorCtr="0">
            <a:spAutoFit/>
          </a:bodyPr>
          <a:lstStyle/>
          <a:p>
            <a:pPr marL="0" indent="0">
              <a:buNone/>
            </a:pPr>
            <a:r>
              <a:rPr lang="en-US" sz="2600" spc="-300" noProof="0" dirty="0"/>
              <a:t>M </a:t>
            </a:r>
            <a:r>
              <a:rPr lang="en-US" sz="2600" spc="-300" noProof="0" dirty="0" err="1"/>
              <a:t>M</a:t>
            </a:r>
            <a:r>
              <a:rPr lang="en-US" sz="2600" spc="-300" noProof="0" dirty="0"/>
              <a:t> </a:t>
            </a:r>
            <a:r>
              <a:rPr lang="en-US" sz="2600" noProof="0" dirty="0"/>
              <a:t>U</a:t>
            </a:r>
          </a:p>
        </p:txBody>
      </p:sp>
      <p:sp>
        <p:nvSpPr>
          <p:cNvPr id="31" name="Content Placeholder 30">
            <a:extLst>
              <a:ext uri="{FF2B5EF4-FFF2-40B4-BE49-F238E27FC236}">
                <a16:creationId xmlns:a16="http://schemas.microsoft.com/office/drawing/2014/main" id="{C17C859C-8724-4BE4-CE21-CCA3128D76D8}"/>
              </a:ext>
            </a:extLst>
          </p:cNvPr>
          <p:cNvSpPr>
            <a:spLocks noGrp="1"/>
          </p:cNvSpPr>
          <p:nvPr>
            <p:ph sz="quarter" idx="17"/>
          </p:nvPr>
        </p:nvSpPr>
        <p:spPr>
          <a:xfrm>
            <a:off x="557479" y="2285553"/>
            <a:ext cx="4489047" cy="913515"/>
          </a:xfrm>
        </p:spPr>
        <p:txBody>
          <a:bodyPr wrap="square" lIns="0" tIns="18000" rIns="0" bIns="18000" anchor="t" anchorCtr="0">
            <a:spAutoFit/>
          </a:bodyPr>
          <a:lstStyle/>
          <a:p>
            <a:pPr marL="342900" indent="-342900">
              <a:spcBef>
                <a:spcPts val="600"/>
              </a:spcBef>
            </a:pPr>
            <a:r>
              <a:rPr lang="en-US" sz="2600" noProof="0" dirty="0"/>
              <a:t>may trigger </a:t>
            </a:r>
            <a:r>
              <a:rPr lang="en-US" sz="2600" spc="-350" noProof="0" dirty="0"/>
              <a:t>P </a:t>
            </a:r>
            <a:r>
              <a:rPr lang="en-US" sz="2600" noProof="0" dirty="0"/>
              <a:t>F</a:t>
            </a:r>
          </a:p>
          <a:p>
            <a:pPr marL="342900" indent="-342900">
              <a:spcBef>
                <a:spcPts val="600"/>
              </a:spcBef>
            </a:pPr>
            <a:r>
              <a:rPr lang="en-US" sz="2600" noProof="0" dirty="0"/>
              <a:t>may trigger </a:t>
            </a:r>
            <a:r>
              <a:rPr lang="en-US" sz="2600" spc="-350" noProof="0" dirty="0"/>
              <a:t>S E G </a:t>
            </a:r>
            <a:r>
              <a:rPr lang="en-US" sz="2600" noProof="0" dirty="0"/>
              <a:t>V</a:t>
            </a:r>
          </a:p>
        </p:txBody>
      </p:sp>
      <p:sp>
        <p:nvSpPr>
          <p:cNvPr id="32" name="Content Placeholder 31">
            <a:extLst>
              <a:ext uri="{FF2B5EF4-FFF2-40B4-BE49-F238E27FC236}">
                <a16:creationId xmlns:a16="http://schemas.microsoft.com/office/drawing/2014/main" id="{48F34C2D-02B5-2491-2BAE-2C45AF226356}"/>
              </a:ext>
            </a:extLst>
          </p:cNvPr>
          <p:cNvSpPr>
            <a:spLocks noGrp="1"/>
          </p:cNvSpPr>
          <p:nvPr>
            <p:ph sz="quarter" idx="18"/>
          </p:nvPr>
        </p:nvSpPr>
        <p:spPr>
          <a:xfrm>
            <a:off x="568731" y="3225756"/>
            <a:ext cx="8987645" cy="836571"/>
          </a:xfrm>
        </p:spPr>
        <p:txBody>
          <a:bodyPr wrap="square" lIns="0" tIns="18000" rIns="0" bIns="18000" anchor="t" anchorCtr="0">
            <a:spAutoFit/>
          </a:bodyPr>
          <a:lstStyle/>
          <a:p>
            <a:pPr marL="0" indent="0">
              <a:buNone/>
            </a:pPr>
            <a:r>
              <a:rPr lang="en-US" sz="2600" noProof="0" dirty="0">
                <a:solidFill>
                  <a:schemeClr val="lt2"/>
                </a:solidFill>
              </a:rPr>
              <a:t>For instance, Linux maintains a doubly linked list of </a:t>
            </a:r>
            <a:r>
              <a:rPr lang="en-US" sz="2600" spc="-350" noProof="0" dirty="0">
                <a:solidFill>
                  <a:schemeClr val="lt2"/>
                </a:solidFill>
              </a:rPr>
              <a:t>V M A </a:t>
            </a:r>
            <a:r>
              <a:rPr lang="en-US" sz="2600" noProof="0" dirty="0">
                <a:solidFill>
                  <a:schemeClr val="lt2"/>
                </a:solidFill>
              </a:rPr>
              <a:t>s (Virtual Memory Areas) indicating which regions are allocated</a:t>
            </a:r>
          </a:p>
        </p:txBody>
      </p:sp>
      <p:sp>
        <p:nvSpPr>
          <p:cNvPr id="33" name="Content Placeholder 32">
            <a:extLst>
              <a:ext uri="{FF2B5EF4-FFF2-40B4-BE49-F238E27FC236}">
                <a16:creationId xmlns:a16="http://schemas.microsoft.com/office/drawing/2014/main" id="{F3A3AAAE-DBBA-6F61-24A5-FBFD1CD5AED4}"/>
              </a:ext>
            </a:extLst>
          </p:cNvPr>
          <p:cNvSpPr>
            <a:spLocks noGrp="1"/>
          </p:cNvSpPr>
          <p:nvPr>
            <p:ph sz="quarter" idx="19"/>
          </p:nvPr>
        </p:nvSpPr>
        <p:spPr>
          <a:xfrm>
            <a:off x="563390" y="4099006"/>
            <a:ext cx="9728092" cy="1790678"/>
          </a:xfrm>
        </p:spPr>
        <p:txBody>
          <a:bodyPr wrap="square" lIns="0" tIns="18000" rIns="0" bIns="18000" anchor="t" anchorCtr="0">
            <a:spAutoFit/>
          </a:bodyPr>
          <a:lstStyle/>
          <a:p>
            <a:pPr marL="0" indent="0">
              <a:spcBef>
                <a:spcPts val="600"/>
              </a:spcBef>
              <a:buNone/>
            </a:pPr>
            <a:r>
              <a:rPr lang="en-US" sz="2600" noProof="0" dirty="0"/>
              <a:t>Allocating virtual memory v</a:t>
            </a:r>
            <a:r>
              <a:rPr lang="en-US" sz="100" noProof="0" dirty="0"/>
              <a:t>er</a:t>
            </a:r>
            <a:r>
              <a:rPr lang="en-US" sz="2600" noProof="0" dirty="0"/>
              <a:t>s</a:t>
            </a:r>
            <a:r>
              <a:rPr lang="en-US" sz="100" noProof="0" dirty="0"/>
              <a:t>us</a:t>
            </a:r>
            <a:r>
              <a:rPr lang="en-US" sz="2600" noProof="0" dirty="0"/>
              <a:t> assigning physical memory</a:t>
            </a:r>
          </a:p>
          <a:p>
            <a:pPr marL="285750" indent="-285750">
              <a:spcBef>
                <a:spcPts val="600"/>
              </a:spcBef>
            </a:pPr>
            <a:r>
              <a:rPr lang="en-US" sz="2600" spc="-350" noProof="0" dirty="0"/>
              <a:t>O </a:t>
            </a:r>
            <a:r>
              <a:rPr lang="en-US" sz="2600" noProof="0" dirty="0"/>
              <a:t>S may “allocate memory” (enter it as </a:t>
            </a:r>
            <a:r>
              <a:rPr lang="en-US" sz="2600" i="1" noProof="0" dirty="0"/>
              <a:t>used</a:t>
            </a:r>
            <a:r>
              <a:rPr lang="en-US" sz="2600" noProof="0" dirty="0"/>
              <a:t> in its administration) without assigning physical memory to it yet</a:t>
            </a:r>
          </a:p>
          <a:p>
            <a:pPr marL="285750" indent="-285750">
              <a:spcBef>
                <a:spcPts val="600"/>
              </a:spcBef>
            </a:pPr>
            <a:r>
              <a:rPr lang="en-US" sz="2600" noProof="0" dirty="0"/>
              <a:t>A physical page frame is assigned only when the program</a:t>
            </a:r>
          </a:p>
        </p:txBody>
      </p:sp>
      <p:sp>
        <p:nvSpPr>
          <p:cNvPr id="34" name="Content Placeholder 33">
            <a:extLst>
              <a:ext uri="{FF2B5EF4-FFF2-40B4-BE49-F238E27FC236}">
                <a16:creationId xmlns:a16="http://schemas.microsoft.com/office/drawing/2014/main" id="{009B5097-9B23-C064-4E86-84BEDAE1EE88}"/>
              </a:ext>
            </a:extLst>
          </p:cNvPr>
          <p:cNvSpPr>
            <a:spLocks noGrp="1"/>
          </p:cNvSpPr>
          <p:nvPr>
            <p:ph sz="quarter" idx="20"/>
          </p:nvPr>
        </p:nvSpPr>
        <p:spPr>
          <a:xfrm>
            <a:off x="866596" y="5936936"/>
            <a:ext cx="5734229" cy="411166"/>
          </a:xfrm>
        </p:spPr>
        <p:txBody>
          <a:bodyPr wrap="square" lIns="0" tIns="18000" rIns="0" bIns="18000" anchor="t" anchorCtr="0">
            <a:spAutoFit/>
          </a:bodyPr>
          <a:lstStyle/>
          <a:p>
            <a:pPr marL="0" indent="0">
              <a:buNone/>
            </a:pPr>
            <a:r>
              <a:rPr lang="en-US" sz="2600" i="1" noProof="0" dirty="0"/>
              <a:t>accesses</a:t>
            </a:r>
            <a:r>
              <a:rPr lang="en-US" sz="2600" noProof="0" dirty="0"/>
              <a:t> a location on the virtual page</a:t>
            </a:r>
          </a:p>
        </p:txBody>
      </p:sp>
      <p:graphicFrame>
        <p:nvGraphicFramePr>
          <p:cNvPr id="58" name="Object 57" descr="A right headed arrow. ">
            <a:extLst>
              <a:ext uri="{FF2B5EF4-FFF2-40B4-BE49-F238E27FC236}">
                <a16:creationId xmlns:a16="http://schemas.microsoft.com/office/drawing/2014/main" id="{5D549D8F-9339-B33D-0057-63997B9C4EEC}"/>
              </a:ext>
            </a:extLst>
          </p:cNvPr>
          <p:cNvGraphicFramePr>
            <a:graphicFrameLocks noChangeAspect="1"/>
          </p:cNvGraphicFramePr>
          <p:nvPr>
            <p:extLst>
              <p:ext uri="{D42A27DB-BD31-4B8C-83A1-F6EECF244321}">
                <p14:modId xmlns:p14="http://schemas.microsoft.com/office/powerpoint/2010/main" val="1411043282"/>
              </p:ext>
            </p:extLst>
          </p:nvPr>
        </p:nvGraphicFramePr>
        <p:xfrm>
          <a:off x="6689422" y="6057844"/>
          <a:ext cx="477859" cy="261938"/>
        </p:xfrm>
        <a:graphic>
          <a:graphicData uri="http://schemas.openxmlformats.org/presentationml/2006/ole">
            <mc:AlternateContent xmlns:mc="http://schemas.openxmlformats.org/markup-compatibility/2006">
              <mc:Choice xmlns:v="urn:schemas-microsoft-com:vml" Requires="v">
                <p:oleObj name="Equation" r:id="rId5" imgW="190440" imgH="139680" progId="Equation.DSMT4">
                  <p:embed/>
                </p:oleObj>
              </mc:Choice>
              <mc:Fallback>
                <p:oleObj name="Equation" r:id="rId5" imgW="190440" imgH="139680" progId="Equation.DSMT4">
                  <p:embed/>
                  <p:pic>
                    <p:nvPicPr>
                      <p:cNvPr id="53" name="Object 52" descr="A right headed arrow. ">
                        <a:extLst>
                          <a:ext uri="{FF2B5EF4-FFF2-40B4-BE49-F238E27FC236}">
                            <a16:creationId xmlns:a16="http://schemas.microsoft.com/office/drawing/2014/main" id="{49A399D6-3E2C-7045-B0B2-C0A134C0D17F}"/>
                          </a:ext>
                        </a:extLst>
                      </p:cNvPr>
                      <p:cNvPicPr/>
                      <p:nvPr/>
                    </p:nvPicPr>
                    <p:blipFill>
                      <a:blip r:embed="rId6"/>
                      <a:stretch>
                        <a:fillRect/>
                      </a:stretch>
                    </p:blipFill>
                    <p:spPr>
                      <a:xfrm>
                        <a:off x="6689422" y="6057844"/>
                        <a:ext cx="477859" cy="261938"/>
                      </a:xfrm>
                      <a:prstGeom prst="rect">
                        <a:avLst/>
                      </a:prstGeom>
                    </p:spPr>
                  </p:pic>
                </p:oleObj>
              </mc:Fallback>
            </mc:AlternateContent>
          </a:graphicData>
        </a:graphic>
      </p:graphicFrame>
      <p:sp>
        <p:nvSpPr>
          <p:cNvPr id="35" name="Content Placeholder 34">
            <a:extLst>
              <a:ext uri="{FF2B5EF4-FFF2-40B4-BE49-F238E27FC236}">
                <a16:creationId xmlns:a16="http://schemas.microsoft.com/office/drawing/2014/main" id="{CF7D96D2-4575-DA9E-7099-F9349CB47A9A}"/>
              </a:ext>
            </a:extLst>
          </p:cNvPr>
          <p:cNvSpPr>
            <a:spLocks noGrp="1"/>
          </p:cNvSpPr>
          <p:nvPr>
            <p:ph sz="quarter" idx="21"/>
          </p:nvPr>
        </p:nvSpPr>
        <p:spPr>
          <a:xfrm>
            <a:off x="7237261" y="5917162"/>
            <a:ext cx="2561163" cy="436461"/>
          </a:xfrm>
        </p:spPr>
        <p:txBody>
          <a:bodyPr wrap="square" lIns="0" tIns="18000" rIns="0" bIns="18000" anchor="t" anchorCtr="0">
            <a:spAutoFit/>
          </a:bodyPr>
          <a:lstStyle/>
          <a:p>
            <a:pPr marL="0" indent="0">
              <a:buNone/>
            </a:pPr>
            <a:r>
              <a:rPr lang="en-US" sz="2600" b="1" noProof="0" dirty="0"/>
              <a:t>demand paging</a:t>
            </a:r>
            <a:endParaRPr lang="en-US" sz="2600" noProof="0" dirty="0"/>
          </a:p>
        </p:txBody>
      </p:sp>
      <p:pic>
        <p:nvPicPr>
          <p:cNvPr id="68" name="Picture 67" descr="An illustration of allocating memory.&#10;Long description is available in notes, Press F6">
            <a:extLst>
              <a:ext uri="{FF2B5EF4-FFF2-40B4-BE49-F238E27FC236}">
                <a16:creationId xmlns:a16="http://schemas.microsoft.com/office/drawing/2014/main" id="{B71F6DF2-CADE-10D4-05AA-89417FA7849F}"/>
              </a:ext>
            </a:extLst>
          </p:cNvPr>
          <p:cNvPicPr>
            <a:picLocks noChangeAspect="1"/>
          </p:cNvPicPr>
          <p:nvPr/>
        </p:nvPicPr>
        <p:blipFill>
          <a:blip r:embed="rId7"/>
          <a:stretch>
            <a:fillRect/>
          </a:stretch>
        </p:blipFill>
        <p:spPr>
          <a:xfrm>
            <a:off x="10627599" y="1130034"/>
            <a:ext cx="1084175" cy="4936612"/>
          </a:xfrm>
          <a:prstGeom prst="rect">
            <a:avLst/>
          </a:prstGeom>
        </p:spPr>
      </p:pic>
    </p:spTree>
    <p:extLst>
      <p:ext uri="{BB962C8B-B14F-4D97-AF65-F5344CB8AC3E}">
        <p14:creationId xmlns:p14="http://schemas.microsoft.com/office/powerpoint/2010/main" val="3304215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232979"/>
            <a:ext cx="11151499" cy="559572"/>
          </a:xfrm>
        </p:spPr>
        <p:txBody>
          <a:bodyPr wrap="square" lIns="0" tIns="18000" rIns="0" bIns="18000" anchor="ctr" anchorCtr="0">
            <a:spAutoFit/>
          </a:bodyPr>
          <a:lstStyle/>
          <a:p>
            <a:r>
              <a:rPr lang="en-US" sz="3400" spc="-500" noProof="0" dirty="0"/>
              <a:t>V M A </a:t>
            </a:r>
            <a:r>
              <a:rPr lang="en-US" sz="3400" noProof="0" dirty="0"/>
              <a:t>s in Linux (simplified)</a:t>
            </a:r>
          </a:p>
        </p:txBody>
      </p:sp>
      <p:sp>
        <p:nvSpPr>
          <p:cNvPr id="3" name="Content Placeholder 2">
            <a:extLst>
              <a:ext uri="{FF2B5EF4-FFF2-40B4-BE49-F238E27FC236}">
                <a16:creationId xmlns:a16="http://schemas.microsoft.com/office/drawing/2014/main" id="{136980C5-59F4-F5A2-BAC5-54825684CF61}"/>
              </a:ext>
            </a:extLst>
          </p:cNvPr>
          <p:cNvSpPr>
            <a:spLocks noGrp="1"/>
          </p:cNvSpPr>
          <p:nvPr>
            <p:ph sz="quarter" idx="13"/>
          </p:nvPr>
        </p:nvSpPr>
        <p:spPr>
          <a:xfrm>
            <a:off x="561077" y="986755"/>
            <a:ext cx="11151497"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pic>
        <p:nvPicPr>
          <p:cNvPr id="12" name="Picture 11" descr="An illustration of V M A s in Linux. &#10;Long description is available in notes, Press F6">
            <a:extLst>
              <a:ext uri="{FF2B5EF4-FFF2-40B4-BE49-F238E27FC236}">
                <a16:creationId xmlns:a16="http://schemas.microsoft.com/office/drawing/2014/main" id="{5D2CE115-33F5-4317-6C79-E3088C97F53C}"/>
              </a:ext>
            </a:extLst>
          </p:cNvPr>
          <p:cNvPicPr>
            <a:picLocks noChangeAspect="1"/>
          </p:cNvPicPr>
          <p:nvPr/>
        </p:nvPicPr>
        <p:blipFill>
          <a:blip r:embed="rId3"/>
          <a:stretch>
            <a:fillRect/>
          </a:stretch>
        </p:blipFill>
        <p:spPr>
          <a:xfrm>
            <a:off x="2085584" y="1869764"/>
            <a:ext cx="8034491" cy="4471020"/>
          </a:xfrm>
          <a:prstGeom prst="rect">
            <a:avLst/>
          </a:prstGeom>
        </p:spPr>
      </p:pic>
    </p:spTree>
    <p:extLst>
      <p:ext uri="{BB962C8B-B14F-4D97-AF65-F5344CB8AC3E}">
        <p14:creationId xmlns:p14="http://schemas.microsoft.com/office/powerpoint/2010/main" val="2136581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61975" y="258207"/>
            <a:ext cx="11150600" cy="559572"/>
          </a:xfrm>
        </p:spPr>
        <p:txBody>
          <a:bodyPr wrap="square" lIns="0" tIns="18000" rIns="0" bIns="18000" anchor="ctr" anchorCtr="0">
            <a:spAutoFit/>
          </a:bodyPr>
          <a:lstStyle/>
          <a:p>
            <a:r>
              <a:rPr lang="en-US" sz="3400" noProof="0" dirty="0"/>
              <a:t>What If We Run Out of Memory?</a:t>
            </a:r>
            <a:endParaRPr lang="en-US" sz="3400" i="1" noProof="0" dirty="0"/>
          </a:p>
        </p:txBody>
      </p:sp>
      <p:sp>
        <p:nvSpPr>
          <p:cNvPr id="3" name="Content Placeholder 2">
            <a:extLst>
              <a:ext uri="{FF2B5EF4-FFF2-40B4-BE49-F238E27FC236}">
                <a16:creationId xmlns:a16="http://schemas.microsoft.com/office/drawing/2014/main" id="{546DDCD6-F15E-E3A9-6A9E-DFF5DC22F52A}"/>
              </a:ext>
            </a:extLst>
          </p:cNvPr>
          <p:cNvSpPr>
            <a:spLocks noGrp="1"/>
          </p:cNvSpPr>
          <p:nvPr>
            <p:ph sz="quarter" idx="13"/>
          </p:nvPr>
        </p:nvSpPr>
        <p:spPr>
          <a:xfrm>
            <a:off x="561975" y="991349"/>
            <a:ext cx="11150600" cy="2190788"/>
          </a:xfrm>
        </p:spPr>
        <p:txBody>
          <a:bodyPr wrap="square" lIns="0" tIns="18000" rIns="0" bIns="18000" anchor="ctr" anchorCtr="0">
            <a:spAutoFit/>
          </a:bodyPr>
          <a:lstStyle/>
          <a:p>
            <a:pPr marL="342900" indent="-342900">
              <a:spcBef>
                <a:spcPts val="0"/>
              </a:spcBef>
            </a:pPr>
            <a:r>
              <a:rPr lang="en-US" sz="2800" noProof="0" dirty="0">
                <a:solidFill>
                  <a:srgbClr val="000000"/>
                </a:solidFill>
                <a:latin typeface="Arial" panose="020B0604020202020204" pitchFamily="34" charset="0"/>
              </a:rPr>
              <a:t>Simplest solution: swapping of processes</a:t>
            </a:r>
          </a:p>
          <a:p>
            <a:pPr marL="829818" lvl="1" indent="-342900">
              <a:spcBef>
                <a:spcPts val="0"/>
              </a:spcBef>
            </a:pPr>
            <a:r>
              <a:rPr lang="en-US" sz="2800" noProof="0" dirty="0">
                <a:solidFill>
                  <a:srgbClr val="000000"/>
                </a:solidFill>
                <a:latin typeface="Arial" panose="020B0604020202020204" pitchFamily="34" charset="0"/>
              </a:rPr>
              <a:t>bring in entire process, run it for a while, then put it back on disk/</a:t>
            </a:r>
            <a:r>
              <a:rPr lang="en-US" sz="2800" spc="-300" noProof="0" dirty="0">
                <a:solidFill>
                  <a:srgbClr val="000000"/>
                </a:solidFill>
                <a:latin typeface="Arial" panose="020B0604020202020204" pitchFamily="34" charset="0"/>
              </a:rPr>
              <a:t>S </a:t>
            </a:r>
            <a:r>
              <a:rPr lang="en-US" sz="2800" spc="-300" noProof="0" dirty="0" err="1">
                <a:solidFill>
                  <a:srgbClr val="000000"/>
                </a:solidFill>
                <a:latin typeface="Arial" panose="020B0604020202020204" pitchFamily="34" charset="0"/>
              </a:rPr>
              <a:t>S</a:t>
            </a:r>
            <a:r>
              <a:rPr lang="en-US" sz="2800" spc="-300" noProof="0" dirty="0">
                <a:solidFill>
                  <a:srgbClr val="000000"/>
                </a:solidFill>
                <a:latin typeface="Arial" panose="020B0604020202020204" pitchFamily="34" charset="0"/>
              </a:rPr>
              <a:t> </a:t>
            </a:r>
            <a:r>
              <a:rPr lang="en-US" sz="2800" noProof="0" dirty="0">
                <a:solidFill>
                  <a:srgbClr val="000000"/>
                </a:solidFill>
                <a:latin typeface="Arial" panose="020B0604020202020204" pitchFamily="34" charset="0"/>
              </a:rPr>
              <a:t>D</a:t>
            </a:r>
          </a:p>
          <a:p>
            <a:pPr marL="829818" lvl="1" indent="-342900">
              <a:spcBef>
                <a:spcPts val="0"/>
              </a:spcBef>
            </a:pPr>
            <a:r>
              <a:rPr lang="en-US" sz="2800" noProof="0" dirty="0">
                <a:solidFill>
                  <a:srgbClr val="000000"/>
                </a:solidFill>
                <a:latin typeface="Arial" panose="020B0604020202020204" pitchFamily="34" charset="0"/>
              </a:rPr>
              <a:t>Idle processes do not take up any memory when they are not running</a:t>
            </a:r>
          </a:p>
        </p:txBody>
      </p:sp>
      <p:sp>
        <p:nvSpPr>
          <p:cNvPr id="5" name="Content Placeholder 4">
            <a:extLst>
              <a:ext uri="{FF2B5EF4-FFF2-40B4-BE49-F238E27FC236}">
                <a16:creationId xmlns:a16="http://schemas.microsoft.com/office/drawing/2014/main" id="{89C57E20-DC21-E336-BFF8-0C03B4413175}"/>
              </a:ext>
            </a:extLst>
          </p:cNvPr>
          <p:cNvSpPr>
            <a:spLocks noGrp="1"/>
          </p:cNvSpPr>
          <p:nvPr>
            <p:ph sz="quarter" idx="15"/>
          </p:nvPr>
        </p:nvSpPr>
        <p:spPr>
          <a:xfrm>
            <a:off x="573450" y="3436763"/>
            <a:ext cx="4585146" cy="467239"/>
          </a:xfrm>
        </p:spPr>
        <p:txBody>
          <a:bodyPr wrap="square" lIns="0" tIns="18000" rIns="0" bIns="18000" anchor="ctr" anchorCtr="0">
            <a:spAutoFit/>
          </a:bodyPr>
          <a:lstStyle/>
          <a:p>
            <a:pPr marL="342900" indent="-342900">
              <a:spcBef>
                <a:spcPts val="600"/>
              </a:spcBef>
            </a:pPr>
            <a:r>
              <a:rPr lang="en-US" sz="2800" noProof="0" dirty="0">
                <a:solidFill>
                  <a:srgbClr val="000000"/>
                </a:solidFill>
                <a:latin typeface="Arial" panose="020B0604020202020204" pitchFamily="34" charset="0"/>
              </a:rPr>
              <a:t>Alternative: virtual memory</a:t>
            </a:r>
            <a:endParaRPr lang="en-US" sz="2800" b="1" noProof="0" dirty="0">
              <a:solidFill>
                <a:srgbClr val="000000"/>
              </a:solidFill>
              <a:latin typeface="Arial" panose="020B0604020202020204" pitchFamily="34" charset="0"/>
            </a:endParaRPr>
          </a:p>
        </p:txBody>
      </p:sp>
      <p:graphicFrame>
        <p:nvGraphicFramePr>
          <p:cNvPr id="4" name="Object 3" descr="Implies.">
            <a:extLst>
              <a:ext uri="{FF2B5EF4-FFF2-40B4-BE49-F238E27FC236}">
                <a16:creationId xmlns:a16="http://schemas.microsoft.com/office/drawing/2014/main" id="{1A79B3C6-0C1D-28E2-ACB9-CD6BC4E98981}"/>
              </a:ext>
            </a:extLst>
          </p:cNvPr>
          <p:cNvGraphicFramePr>
            <a:graphicFrameLocks noChangeAspect="1"/>
          </p:cNvGraphicFramePr>
          <p:nvPr>
            <p:extLst>
              <p:ext uri="{D42A27DB-BD31-4B8C-83A1-F6EECF244321}">
                <p14:modId xmlns:p14="http://schemas.microsoft.com/office/powerpoint/2010/main" val="2833831307"/>
              </p:ext>
            </p:extLst>
          </p:nvPr>
        </p:nvGraphicFramePr>
        <p:xfrm>
          <a:off x="5233697" y="3584558"/>
          <a:ext cx="338137" cy="268288"/>
        </p:xfrm>
        <a:graphic>
          <a:graphicData uri="http://schemas.openxmlformats.org/presentationml/2006/ole">
            <mc:AlternateContent xmlns:mc="http://schemas.openxmlformats.org/markup-compatibility/2006">
              <mc:Choice xmlns:v="urn:schemas-microsoft-com:vml" Requires="v">
                <p:oleObj name="Equation" r:id="rId3" imgW="190440" imgH="152280" progId="Equation.DSMT4">
                  <p:embed/>
                </p:oleObj>
              </mc:Choice>
              <mc:Fallback>
                <p:oleObj name="Equation" r:id="rId3" imgW="190440" imgH="152280" progId="Equation.DSMT4">
                  <p:embed/>
                  <p:pic>
                    <p:nvPicPr>
                      <p:cNvPr id="4" name="Object 3" descr="open parenthesis 80 kilometers per second close parenthesis multiplied by open parenthesis 5 millimeters close parenthesis squared,">
                        <a:extLst>
                          <a:ext uri="{FF2B5EF4-FFF2-40B4-BE49-F238E27FC236}">
                            <a16:creationId xmlns:a16="http://schemas.microsoft.com/office/drawing/2014/main" id="{1A79B3C6-0C1D-28E2-ACB9-CD6BC4E98981}"/>
                          </a:ext>
                        </a:extLst>
                      </p:cNvPr>
                      <p:cNvPicPr/>
                      <p:nvPr/>
                    </p:nvPicPr>
                    <p:blipFill>
                      <a:blip r:embed="rId4"/>
                      <a:stretch>
                        <a:fillRect/>
                      </a:stretch>
                    </p:blipFill>
                    <p:spPr>
                      <a:xfrm>
                        <a:off x="5233697" y="3584558"/>
                        <a:ext cx="338137" cy="268288"/>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E69EDEB9-0235-6A0B-A878-CE86D561CF86}"/>
              </a:ext>
            </a:extLst>
          </p:cNvPr>
          <p:cNvSpPr>
            <a:spLocks noGrp="1"/>
          </p:cNvSpPr>
          <p:nvPr>
            <p:ph sz="quarter" idx="18"/>
          </p:nvPr>
        </p:nvSpPr>
        <p:spPr>
          <a:xfrm>
            <a:off x="5646935" y="3425236"/>
            <a:ext cx="5088342" cy="467239"/>
          </a:xfrm>
        </p:spPr>
        <p:txBody>
          <a:bodyPr wrap="square" lIns="0" tIns="18000" rIns="0" bIns="18000" anchor="ctr" anchorCtr="0">
            <a:spAutoFit/>
          </a:bodyPr>
          <a:lstStyle/>
          <a:p>
            <a:pPr marL="0" indent="0">
              <a:spcBef>
                <a:spcPts val="0"/>
              </a:spcBef>
              <a:buNone/>
            </a:pPr>
            <a:r>
              <a:rPr lang="en-US" sz="2800" noProof="0" dirty="0">
                <a:solidFill>
                  <a:srgbClr val="000000"/>
                </a:solidFill>
                <a:latin typeface="Arial" panose="020B0604020202020204" pitchFamily="34" charset="0"/>
              </a:rPr>
              <a:t>We will discuss this later!</a:t>
            </a:r>
            <a:endParaRPr lang="en-US" sz="2800" noProof="0" dirty="0"/>
          </a:p>
        </p:txBody>
      </p:sp>
    </p:spTree>
    <p:extLst>
      <p:ext uri="{BB962C8B-B14F-4D97-AF65-F5344CB8AC3E}">
        <p14:creationId xmlns:p14="http://schemas.microsoft.com/office/powerpoint/2010/main" val="33183026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301452"/>
            <a:ext cx="11151499" cy="559572"/>
          </a:xfrm>
        </p:spPr>
        <p:txBody>
          <a:bodyPr wrap="square" lIns="0" tIns="18000" rIns="0" bIns="18000" anchor="ctr" anchorCtr="0">
            <a:spAutoFit/>
          </a:bodyPr>
          <a:lstStyle/>
          <a:p>
            <a:r>
              <a:rPr lang="en-US" sz="3400" noProof="0" dirty="0"/>
              <a:t>Demand Paging (1)</a:t>
            </a:r>
            <a:endParaRPr lang="en-US" sz="2600" noProof="0" dirty="0"/>
          </a:p>
        </p:txBody>
      </p:sp>
      <p:sp>
        <p:nvSpPr>
          <p:cNvPr id="3" name="Content Placeholder 2">
            <a:extLst>
              <a:ext uri="{FF2B5EF4-FFF2-40B4-BE49-F238E27FC236}">
                <a16:creationId xmlns:a16="http://schemas.microsoft.com/office/drawing/2014/main" id="{136980C5-59F4-F5A2-BAC5-54825684CF61}"/>
              </a:ext>
            </a:extLst>
          </p:cNvPr>
          <p:cNvSpPr>
            <a:spLocks noGrp="1"/>
          </p:cNvSpPr>
          <p:nvPr>
            <p:ph sz="quarter" idx="13"/>
          </p:nvPr>
        </p:nvSpPr>
        <p:spPr>
          <a:xfrm>
            <a:off x="561076" y="986755"/>
            <a:ext cx="11151497"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pic>
        <p:nvPicPr>
          <p:cNvPr id="5" name="Picture 4" descr="A two-part illustration of demand paging.&#10;Long description is available in notes, press F6">
            <a:extLst>
              <a:ext uri="{FF2B5EF4-FFF2-40B4-BE49-F238E27FC236}">
                <a16:creationId xmlns:a16="http://schemas.microsoft.com/office/drawing/2014/main" id="{43848886-1E27-5BAC-AC56-CD88FE869E20}"/>
              </a:ext>
            </a:extLst>
          </p:cNvPr>
          <p:cNvPicPr>
            <a:picLocks noChangeAspect="1"/>
          </p:cNvPicPr>
          <p:nvPr/>
        </p:nvPicPr>
        <p:blipFill>
          <a:blip r:embed="rId3"/>
          <a:stretch>
            <a:fillRect/>
          </a:stretch>
        </p:blipFill>
        <p:spPr>
          <a:xfrm>
            <a:off x="688189" y="1687745"/>
            <a:ext cx="10829280" cy="4011962"/>
          </a:xfrm>
          <a:prstGeom prst="rect">
            <a:avLst/>
          </a:prstGeom>
        </p:spPr>
      </p:pic>
    </p:spTree>
    <p:extLst>
      <p:ext uri="{BB962C8B-B14F-4D97-AF65-F5344CB8AC3E}">
        <p14:creationId xmlns:p14="http://schemas.microsoft.com/office/powerpoint/2010/main" val="8276726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6" y="301452"/>
            <a:ext cx="11151499" cy="559572"/>
          </a:xfrm>
        </p:spPr>
        <p:txBody>
          <a:bodyPr wrap="square" lIns="0" tIns="18000" rIns="0" bIns="18000" anchor="ctr" anchorCtr="0">
            <a:spAutoFit/>
          </a:bodyPr>
          <a:lstStyle/>
          <a:p>
            <a:r>
              <a:rPr lang="en-US" sz="3400" noProof="0" dirty="0"/>
              <a:t>Demand Paging (2)</a:t>
            </a:r>
            <a:endParaRPr lang="en-US" sz="2600" noProof="0" dirty="0"/>
          </a:p>
        </p:txBody>
      </p:sp>
      <p:sp>
        <p:nvSpPr>
          <p:cNvPr id="3" name="Content Placeholder 2">
            <a:extLst>
              <a:ext uri="{FF2B5EF4-FFF2-40B4-BE49-F238E27FC236}">
                <a16:creationId xmlns:a16="http://schemas.microsoft.com/office/drawing/2014/main" id="{136980C5-59F4-F5A2-BAC5-54825684CF61}"/>
              </a:ext>
            </a:extLst>
          </p:cNvPr>
          <p:cNvSpPr>
            <a:spLocks noGrp="1"/>
          </p:cNvSpPr>
          <p:nvPr>
            <p:ph sz="quarter" idx="13"/>
          </p:nvPr>
        </p:nvSpPr>
        <p:spPr>
          <a:xfrm>
            <a:off x="561076" y="986757"/>
            <a:ext cx="11151497"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pic>
        <p:nvPicPr>
          <p:cNvPr id="6" name="Picture 5" descr="A two-part illustration of demand paging.&#10;Long description is available in notes, press F6">
            <a:extLst>
              <a:ext uri="{FF2B5EF4-FFF2-40B4-BE49-F238E27FC236}">
                <a16:creationId xmlns:a16="http://schemas.microsoft.com/office/drawing/2014/main" id="{B7EE1852-237B-B849-62F4-E9FD5FEB3BD3}"/>
              </a:ext>
            </a:extLst>
          </p:cNvPr>
          <p:cNvPicPr>
            <a:picLocks noChangeAspect="1"/>
          </p:cNvPicPr>
          <p:nvPr/>
        </p:nvPicPr>
        <p:blipFill>
          <a:blip r:embed="rId3"/>
          <a:stretch>
            <a:fillRect/>
          </a:stretch>
        </p:blipFill>
        <p:spPr>
          <a:xfrm>
            <a:off x="899466" y="1777975"/>
            <a:ext cx="10406725" cy="4102149"/>
          </a:xfrm>
          <a:prstGeom prst="rect">
            <a:avLst/>
          </a:prstGeom>
        </p:spPr>
      </p:pic>
    </p:spTree>
    <p:extLst>
      <p:ext uri="{BB962C8B-B14F-4D97-AF65-F5344CB8AC3E}">
        <p14:creationId xmlns:p14="http://schemas.microsoft.com/office/powerpoint/2010/main" val="1240487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302351"/>
            <a:ext cx="11151499" cy="559572"/>
          </a:xfrm>
        </p:spPr>
        <p:txBody>
          <a:bodyPr wrap="square" lIns="0" tIns="18000" rIns="0" bIns="18000" anchor="ctr" anchorCtr="0">
            <a:spAutoFit/>
          </a:bodyPr>
          <a:lstStyle/>
          <a:p>
            <a:r>
              <a:rPr lang="en-US" sz="3400" noProof="0" dirty="0"/>
              <a:t>Demand Paging: Linux Allocation Benchmark </a:t>
            </a:r>
            <a:r>
              <a:rPr lang="en-US" sz="2600" noProof="0" dirty="0"/>
              <a:t>(1 of 2)</a:t>
            </a:r>
          </a:p>
        </p:txBody>
      </p:sp>
      <p:sp>
        <p:nvSpPr>
          <p:cNvPr id="3" name="Content Placeholder 2">
            <a:extLst>
              <a:ext uri="{FF2B5EF4-FFF2-40B4-BE49-F238E27FC236}">
                <a16:creationId xmlns:a16="http://schemas.microsoft.com/office/drawing/2014/main" id="{136980C5-59F4-F5A2-BAC5-54825684CF61}"/>
              </a:ext>
            </a:extLst>
          </p:cNvPr>
          <p:cNvSpPr>
            <a:spLocks noGrp="1"/>
          </p:cNvSpPr>
          <p:nvPr>
            <p:ph sz="quarter" idx="13"/>
          </p:nvPr>
        </p:nvSpPr>
        <p:spPr>
          <a:xfrm>
            <a:off x="561077" y="987834"/>
            <a:ext cx="11151498"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pic>
        <p:nvPicPr>
          <p:cNvPr id="5" name="Picture 4" descr="A code of demand paging: linux allocation benchmark.&#10;Long description is available in notes, press F6">
            <a:extLst>
              <a:ext uri="{FF2B5EF4-FFF2-40B4-BE49-F238E27FC236}">
                <a16:creationId xmlns:a16="http://schemas.microsoft.com/office/drawing/2014/main" id="{0507A2DC-F1C8-AA0C-669D-6FDEF7194ABF}"/>
              </a:ext>
            </a:extLst>
          </p:cNvPr>
          <p:cNvPicPr>
            <a:picLocks noChangeAspect="1"/>
          </p:cNvPicPr>
          <p:nvPr/>
        </p:nvPicPr>
        <p:blipFill>
          <a:blip r:embed="rId3"/>
          <a:stretch>
            <a:fillRect/>
          </a:stretch>
        </p:blipFill>
        <p:spPr>
          <a:xfrm>
            <a:off x="2069061" y="1682428"/>
            <a:ext cx="8068255" cy="4661658"/>
          </a:xfrm>
          <a:prstGeom prst="rect">
            <a:avLst/>
          </a:prstGeom>
        </p:spPr>
      </p:pic>
    </p:spTree>
    <p:extLst>
      <p:ext uri="{BB962C8B-B14F-4D97-AF65-F5344CB8AC3E}">
        <p14:creationId xmlns:p14="http://schemas.microsoft.com/office/powerpoint/2010/main" val="167450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302351"/>
            <a:ext cx="11151499" cy="559572"/>
          </a:xfrm>
        </p:spPr>
        <p:txBody>
          <a:bodyPr wrap="square" lIns="0" tIns="18000" rIns="0" bIns="18000" anchor="ctr" anchorCtr="0">
            <a:spAutoFit/>
          </a:bodyPr>
          <a:lstStyle/>
          <a:p>
            <a:r>
              <a:rPr lang="en-US" sz="3400" noProof="0" dirty="0"/>
              <a:t>Demand Paging: Linux Allocation Benchmark </a:t>
            </a:r>
            <a:r>
              <a:rPr lang="en-US" sz="2600" noProof="0" dirty="0"/>
              <a:t>(2 of 2)</a:t>
            </a:r>
          </a:p>
        </p:txBody>
      </p:sp>
      <p:sp>
        <p:nvSpPr>
          <p:cNvPr id="3" name="Content Placeholder 2">
            <a:extLst>
              <a:ext uri="{FF2B5EF4-FFF2-40B4-BE49-F238E27FC236}">
                <a16:creationId xmlns:a16="http://schemas.microsoft.com/office/drawing/2014/main" id="{136980C5-59F4-F5A2-BAC5-54825684CF61}"/>
              </a:ext>
            </a:extLst>
          </p:cNvPr>
          <p:cNvSpPr>
            <a:spLocks noGrp="1"/>
          </p:cNvSpPr>
          <p:nvPr>
            <p:ph sz="quarter" idx="13"/>
          </p:nvPr>
        </p:nvSpPr>
        <p:spPr>
          <a:xfrm>
            <a:off x="561076" y="987834"/>
            <a:ext cx="11151497" cy="467239"/>
          </a:xfrm>
        </p:spPr>
        <p:txBody>
          <a:bodyPr wrap="square" lIns="0" tIns="18000" rIns="0" bIns="18000" anchor="ctr" anchorCtr="0">
            <a:spAutoFit/>
          </a:bodyPr>
          <a:lstStyle/>
          <a:p>
            <a:pPr marL="101600" indent="-101600">
              <a:buNone/>
            </a:pPr>
            <a:r>
              <a:rPr lang="en-US" sz="2800" noProof="0" dirty="0">
                <a:solidFill>
                  <a:srgbClr val="007FA3"/>
                </a:solidFill>
              </a:rPr>
              <a:t>Extra material</a:t>
            </a:r>
          </a:p>
        </p:txBody>
      </p:sp>
      <p:pic>
        <p:nvPicPr>
          <p:cNvPr id="6" name="Picture 5" descr="Two line graphs plots user time in microseconds on the left vertical axis and system time in microseconds on the right vertical axis versus allocation size in bytes on the horizontal axis.&#10;Long description is available in notes, press F6">
            <a:extLst>
              <a:ext uri="{FF2B5EF4-FFF2-40B4-BE49-F238E27FC236}">
                <a16:creationId xmlns:a16="http://schemas.microsoft.com/office/drawing/2014/main" id="{F55ACB98-0814-07A8-C675-F0F2EB5ED6BC}"/>
              </a:ext>
            </a:extLst>
          </p:cNvPr>
          <p:cNvPicPr>
            <a:picLocks noChangeAspect="1"/>
          </p:cNvPicPr>
          <p:nvPr/>
        </p:nvPicPr>
        <p:blipFill>
          <a:blip r:embed="rId3"/>
          <a:stretch>
            <a:fillRect/>
          </a:stretch>
        </p:blipFill>
        <p:spPr>
          <a:xfrm>
            <a:off x="2382196" y="1690974"/>
            <a:ext cx="7427610" cy="4627317"/>
          </a:xfrm>
          <a:prstGeom prst="rect">
            <a:avLst/>
          </a:prstGeom>
        </p:spPr>
      </p:pic>
    </p:spTree>
    <p:extLst>
      <p:ext uri="{BB962C8B-B14F-4D97-AF65-F5344CB8AC3E}">
        <p14:creationId xmlns:p14="http://schemas.microsoft.com/office/powerpoint/2010/main" val="2010707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211805"/>
            <a:ext cx="11151499" cy="559572"/>
          </a:xfrm>
        </p:spPr>
        <p:txBody>
          <a:bodyPr wrap="square" lIns="0" tIns="18000" rIns="0" bIns="18000" anchor="ctr" anchorCtr="0">
            <a:spAutoFit/>
          </a:bodyPr>
          <a:lstStyle/>
          <a:p>
            <a:r>
              <a:rPr lang="en-US" sz="3400" noProof="0" dirty="0"/>
              <a:t>Design Issues: Allocation Policies</a:t>
            </a:r>
          </a:p>
        </p:txBody>
      </p:sp>
      <p:sp>
        <p:nvSpPr>
          <p:cNvPr id="3" name="Content Placeholder 2">
            <a:extLst>
              <a:ext uri="{FF2B5EF4-FFF2-40B4-BE49-F238E27FC236}">
                <a16:creationId xmlns:a16="http://schemas.microsoft.com/office/drawing/2014/main" id="{136980C5-59F4-F5A2-BAC5-54825684CF61}"/>
              </a:ext>
            </a:extLst>
          </p:cNvPr>
          <p:cNvSpPr>
            <a:spLocks noGrp="1"/>
          </p:cNvSpPr>
          <p:nvPr>
            <p:ph sz="quarter" idx="13"/>
          </p:nvPr>
        </p:nvSpPr>
        <p:spPr>
          <a:xfrm>
            <a:off x="561075" y="803913"/>
            <a:ext cx="11151499" cy="5545552"/>
          </a:xfrm>
        </p:spPr>
        <p:txBody>
          <a:bodyPr wrap="square" lIns="0" tIns="18000" rIns="0" bIns="18000" anchor="ctr" anchorCtr="0">
            <a:spAutoFit/>
          </a:bodyPr>
          <a:lstStyle/>
          <a:p>
            <a:pPr marL="342900" indent="-342900">
              <a:spcBef>
                <a:spcPts val="600"/>
              </a:spcBef>
            </a:pPr>
            <a:r>
              <a:rPr lang="en-US" sz="2800" b="1" noProof="0" dirty="0">
                <a:solidFill>
                  <a:schemeClr val="tx1"/>
                </a:solidFill>
              </a:rPr>
              <a:t>Local allocation:</a:t>
            </a:r>
          </a:p>
          <a:p>
            <a:pPr marL="829818" lvl="1" indent="-342900"/>
            <a:r>
              <a:rPr lang="en-US" sz="2800" noProof="0" dirty="0">
                <a:solidFill>
                  <a:schemeClr val="tx1"/>
                </a:solidFill>
              </a:rPr>
              <a:t>Replaces only pages of the current process</a:t>
            </a:r>
          </a:p>
          <a:p>
            <a:pPr marL="829818" lvl="1" indent="-342900"/>
            <a:r>
              <a:rPr lang="en-US" sz="2800" noProof="0" dirty="0">
                <a:solidFill>
                  <a:schemeClr val="tx1"/>
                </a:solidFill>
              </a:rPr>
              <a:t>Assumes static process memory allocation size</a:t>
            </a:r>
          </a:p>
          <a:p>
            <a:pPr marL="829818" lvl="1" indent="-342900"/>
            <a:r>
              <a:rPr lang="en-US" sz="2800" noProof="0" dirty="0">
                <a:solidFill>
                  <a:schemeClr val="tx1"/>
                </a:solidFill>
              </a:rPr>
              <a:t>Problems:</a:t>
            </a:r>
          </a:p>
          <a:p>
            <a:pPr marL="1229868" lvl="2" indent="-342900"/>
            <a:r>
              <a:rPr lang="en-US" sz="2800" noProof="0" dirty="0">
                <a:solidFill>
                  <a:schemeClr val="tx1"/>
                </a:solidFill>
              </a:rPr>
              <a:t>A growing </a:t>
            </a:r>
            <a:r>
              <a:rPr lang="en-US" sz="2800" b="1" noProof="0" dirty="0">
                <a:solidFill>
                  <a:schemeClr val="tx1"/>
                </a:solidFill>
              </a:rPr>
              <a:t>working set</a:t>
            </a:r>
            <a:r>
              <a:rPr lang="en-US" sz="2800" noProof="0" dirty="0">
                <a:solidFill>
                  <a:schemeClr val="tx1"/>
                </a:solidFill>
              </a:rPr>
              <a:t> leads to </a:t>
            </a:r>
            <a:r>
              <a:rPr lang="en-US" sz="2800" b="1" noProof="0" dirty="0">
                <a:solidFill>
                  <a:schemeClr val="tx1"/>
                </a:solidFill>
              </a:rPr>
              <a:t>trashing</a:t>
            </a:r>
          </a:p>
          <a:p>
            <a:pPr marL="1229868" lvl="2" indent="-342900"/>
            <a:r>
              <a:rPr lang="en-US" sz="2800" noProof="0" dirty="0">
                <a:solidFill>
                  <a:schemeClr val="tx1"/>
                </a:solidFill>
              </a:rPr>
              <a:t>A shrinking working set leads to wasted memory</a:t>
            </a:r>
          </a:p>
          <a:p>
            <a:pPr marL="342900" indent="-342900">
              <a:spcBef>
                <a:spcPts val="600"/>
              </a:spcBef>
            </a:pPr>
            <a:r>
              <a:rPr lang="en-US" sz="2800" b="1" noProof="0" dirty="0">
                <a:solidFill>
                  <a:schemeClr val="tx1"/>
                </a:solidFill>
              </a:rPr>
              <a:t>Global allocation:</a:t>
            </a:r>
          </a:p>
          <a:p>
            <a:pPr marL="829818" lvl="1" indent="-342900"/>
            <a:r>
              <a:rPr lang="en-US" sz="2800" noProof="0" dirty="0">
                <a:solidFill>
                  <a:schemeClr val="tx1"/>
                </a:solidFill>
              </a:rPr>
              <a:t>Replaces pages owned by any process. Strategies:</a:t>
            </a:r>
          </a:p>
          <a:p>
            <a:pPr marL="1229868" lvl="2" indent="-342900"/>
            <a:r>
              <a:rPr lang="en-US" sz="2800" noProof="0" dirty="0">
                <a:solidFill>
                  <a:schemeClr val="tx1"/>
                </a:solidFill>
              </a:rPr>
              <a:t>Treat every global page equally (or prioritize)</a:t>
            </a:r>
          </a:p>
          <a:p>
            <a:pPr marL="1229868" lvl="2" indent="-342900"/>
            <a:r>
              <a:rPr lang="en-US" sz="2800" noProof="0" dirty="0">
                <a:solidFill>
                  <a:schemeClr val="tx1"/>
                </a:solidFill>
              </a:rPr>
              <a:t>Dynamic memory balancing using </a:t>
            </a:r>
            <a:r>
              <a:rPr lang="en-US" sz="2800" b="1" noProof="0" dirty="0">
                <a:solidFill>
                  <a:schemeClr val="tx1"/>
                </a:solidFill>
              </a:rPr>
              <a:t>working set size</a:t>
            </a:r>
            <a:r>
              <a:rPr lang="en-US" sz="2800" noProof="0" dirty="0">
                <a:solidFill>
                  <a:schemeClr val="tx1"/>
                </a:solidFill>
              </a:rPr>
              <a:t> estimation</a:t>
            </a:r>
          </a:p>
          <a:p>
            <a:pPr marL="1229868" lvl="2" indent="-342900"/>
            <a:r>
              <a:rPr lang="en-US" sz="2800" noProof="0" dirty="0">
                <a:solidFill>
                  <a:schemeClr val="tx1"/>
                </a:solidFill>
              </a:rPr>
              <a:t>Selectively swap out processes (or </a:t>
            </a:r>
            <a:r>
              <a:rPr lang="en-US" sz="2800" spc="-350" noProof="0" dirty="0">
                <a:solidFill>
                  <a:schemeClr val="tx1"/>
                </a:solidFill>
              </a:rPr>
              <a:t>O </a:t>
            </a:r>
            <a:r>
              <a:rPr lang="en-US" sz="2800" spc="-350" noProof="0" dirty="0" err="1">
                <a:solidFill>
                  <a:schemeClr val="tx1"/>
                </a:solidFill>
              </a:rPr>
              <a:t>O</a:t>
            </a:r>
            <a:r>
              <a:rPr lang="en-US" sz="2800" spc="-350" noProof="0" dirty="0">
                <a:solidFill>
                  <a:schemeClr val="tx1"/>
                </a:solidFill>
              </a:rPr>
              <a:t> </a:t>
            </a:r>
            <a:r>
              <a:rPr lang="en-US" sz="2800" noProof="0" dirty="0">
                <a:solidFill>
                  <a:schemeClr val="tx1"/>
                </a:solidFill>
              </a:rPr>
              <a:t>M kill)</a:t>
            </a:r>
          </a:p>
        </p:txBody>
      </p:sp>
    </p:spTree>
    <p:extLst>
      <p:ext uri="{BB962C8B-B14F-4D97-AF65-F5344CB8AC3E}">
        <p14:creationId xmlns:p14="http://schemas.microsoft.com/office/powerpoint/2010/main" val="34036073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297916"/>
            <a:ext cx="11151499" cy="1082792"/>
          </a:xfrm>
        </p:spPr>
        <p:txBody>
          <a:bodyPr wrap="square" lIns="0" tIns="18000" rIns="0" bIns="18000" anchor="ctr" anchorCtr="0">
            <a:spAutoFit/>
          </a:bodyPr>
          <a:lstStyle/>
          <a:p>
            <a:r>
              <a:rPr lang="en-US" sz="3400" noProof="0" dirty="0"/>
              <a:t>Design Issues: Local versus Global Allocation Policies (1)</a:t>
            </a:r>
            <a:endParaRPr lang="en-US" sz="2600" noProof="0" dirty="0"/>
          </a:p>
        </p:txBody>
      </p:sp>
      <p:pic>
        <p:nvPicPr>
          <p:cNvPr id="12" name="Picture 11" descr="The figure consists of three parts labeled (a), (b), and (c) that illustrate the local versus global page replacement. &#10;long description is available in notes, press F6">
            <a:extLst>
              <a:ext uri="{FF2B5EF4-FFF2-40B4-BE49-F238E27FC236}">
                <a16:creationId xmlns:a16="http://schemas.microsoft.com/office/drawing/2014/main" id="{6A6826F4-06E4-BD1A-BFB9-08E3459EFFB6}"/>
              </a:ext>
            </a:extLst>
          </p:cNvPr>
          <p:cNvPicPr>
            <a:picLocks noChangeAspect="1"/>
          </p:cNvPicPr>
          <p:nvPr/>
        </p:nvPicPr>
        <p:blipFill>
          <a:blip r:embed="rId3"/>
          <a:stretch>
            <a:fillRect/>
          </a:stretch>
        </p:blipFill>
        <p:spPr>
          <a:xfrm>
            <a:off x="3089506" y="1613463"/>
            <a:ext cx="6012990" cy="3720020"/>
          </a:xfrm>
          <a:prstGeom prst="rect">
            <a:avLst/>
          </a:prstGeom>
        </p:spPr>
      </p:pic>
      <p:sp>
        <p:nvSpPr>
          <p:cNvPr id="4" name="Content Placeholder 3">
            <a:extLst>
              <a:ext uri="{FF2B5EF4-FFF2-40B4-BE49-F238E27FC236}">
                <a16:creationId xmlns:a16="http://schemas.microsoft.com/office/drawing/2014/main" id="{E0954F1C-43A0-5ACD-DFED-E0F74B1FD6F6}"/>
              </a:ext>
            </a:extLst>
          </p:cNvPr>
          <p:cNvSpPr>
            <a:spLocks noGrp="1"/>
          </p:cNvSpPr>
          <p:nvPr>
            <p:ph sz="quarter" idx="14"/>
          </p:nvPr>
        </p:nvSpPr>
        <p:spPr>
          <a:xfrm>
            <a:off x="2441252" y="5583025"/>
            <a:ext cx="7319426" cy="590349"/>
          </a:xfrm>
        </p:spPr>
        <p:txBody>
          <a:bodyPr wrap="square" lIns="0" tIns="18000" rIns="0" bIns="18000" anchor="ctr" anchorCtr="0">
            <a:spAutoFit/>
          </a:bodyPr>
          <a:lstStyle/>
          <a:p>
            <a:pPr marL="0" indent="0">
              <a:spcBef>
                <a:spcPts val="600"/>
              </a:spcBef>
              <a:buNone/>
            </a:pPr>
            <a:r>
              <a:rPr lang="en-US" sz="1800" noProof="0" dirty="0"/>
              <a:t>Figure 3.22 Local versus global page replacement. (a) Original configuration. (b) Local page replacement. (c) Global page replacement.</a:t>
            </a:r>
          </a:p>
        </p:txBody>
      </p:sp>
    </p:spTree>
    <p:extLst>
      <p:ext uri="{BB962C8B-B14F-4D97-AF65-F5344CB8AC3E}">
        <p14:creationId xmlns:p14="http://schemas.microsoft.com/office/powerpoint/2010/main" val="1106861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297916"/>
            <a:ext cx="11151499" cy="1082792"/>
          </a:xfrm>
        </p:spPr>
        <p:txBody>
          <a:bodyPr wrap="square" lIns="0" tIns="18000" rIns="0" bIns="18000" anchor="ctr" anchorCtr="0">
            <a:spAutoFit/>
          </a:bodyPr>
          <a:lstStyle/>
          <a:p>
            <a:r>
              <a:rPr lang="en-US" sz="3400" noProof="0" dirty="0"/>
              <a:t>Design Issues: Local versus Global Allocation Policies (2)</a:t>
            </a:r>
            <a:endParaRPr lang="en-US" sz="2600" noProof="0" dirty="0"/>
          </a:p>
        </p:txBody>
      </p:sp>
      <p:pic>
        <p:nvPicPr>
          <p:cNvPr id="12" name="Picture 11" descr="The figure illustrates a curve labeled page fault rate as a function of the number of page frames assigned.&#10;Long description is available in notes, press F6">
            <a:extLst>
              <a:ext uri="{FF2B5EF4-FFF2-40B4-BE49-F238E27FC236}">
                <a16:creationId xmlns:a16="http://schemas.microsoft.com/office/drawing/2014/main" id="{6A6826F4-06E4-BD1A-BFB9-08E3459EFFB6}"/>
              </a:ext>
            </a:extLst>
          </p:cNvPr>
          <p:cNvPicPr>
            <a:picLocks noChangeAspect="1"/>
          </p:cNvPicPr>
          <p:nvPr/>
        </p:nvPicPr>
        <p:blipFill>
          <a:blip r:embed="rId3"/>
          <a:srcRect/>
          <a:stretch/>
        </p:blipFill>
        <p:spPr>
          <a:xfrm>
            <a:off x="2256508" y="1527783"/>
            <a:ext cx="7678985" cy="3808898"/>
          </a:xfrm>
          <a:prstGeom prst="rect">
            <a:avLst/>
          </a:prstGeom>
        </p:spPr>
      </p:pic>
      <p:sp>
        <p:nvSpPr>
          <p:cNvPr id="4" name="Content Placeholder 3">
            <a:extLst>
              <a:ext uri="{FF2B5EF4-FFF2-40B4-BE49-F238E27FC236}">
                <a16:creationId xmlns:a16="http://schemas.microsoft.com/office/drawing/2014/main" id="{E0954F1C-43A0-5ACD-DFED-E0F74B1FD6F6}"/>
              </a:ext>
            </a:extLst>
          </p:cNvPr>
          <p:cNvSpPr>
            <a:spLocks noGrp="1"/>
          </p:cNvSpPr>
          <p:nvPr>
            <p:ph sz="quarter" idx="14"/>
          </p:nvPr>
        </p:nvSpPr>
        <p:spPr>
          <a:xfrm>
            <a:off x="2012295" y="5737439"/>
            <a:ext cx="8171612" cy="313350"/>
          </a:xfrm>
        </p:spPr>
        <p:txBody>
          <a:bodyPr wrap="square" lIns="0" tIns="18000" rIns="0" bIns="18000" anchor="ctr" anchorCtr="0">
            <a:spAutoFit/>
          </a:bodyPr>
          <a:lstStyle/>
          <a:p>
            <a:pPr marL="0" indent="0">
              <a:spcBef>
                <a:spcPts val="600"/>
              </a:spcBef>
              <a:buNone/>
            </a:pPr>
            <a:r>
              <a:rPr lang="en-US" sz="1800" noProof="0" dirty="0"/>
              <a:t>Figure 3.23 Page fault rate as a function of the number of page frames assigned.</a:t>
            </a:r>
          </a:p>
        </p:txBody>
      </p:sp>
    </p:spTree>
    <p:extLst>
      <p:ext uri="{BB962C8B-B14F-4D97-AF65-F5344CB8AC3E}">
        <p14:creationId xmlns:p14="http://schemas.microsoft.com/office/powerpoint/2010/main" val="30790567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306482"/>
            <a:ext cx="11151499" cy="559572"/>
          </a:xfrm>
        </p:spPr>
        <p:txBody>
          <a:bodyPr wrap="square" lIns="0" tIns="18000" rIns="0" bIns="18000" anchor="ctr" anchorCtr="0">
            <a:spAutoFit/>
          </a:bodyPr>
          <a:lstStyle/>
          <a:p>
            <a:r>
              <a:rPr lang="en-US" sz="3400" noProof="0" dirty="0"/>
              <a:t>Design Issues: Load Control</a:t>
            </a:r>
          </a:p>
        </p:txBody>
      </p:sp>
      <p:sp>
        <p:nvSpPr>
          <p:cNvPr id="4" name="Content Placeholder 3">
            <a:extLst>
              <a:ext uri="{FF2B5EF4-FFF2-40B4-BE49-F238E27FC236}">
                <a16:creationId xmlns:a16="http://schemas.microsoft.com/office/drawing/2014/main" id="{E0954F1C-43A0-5ACD-DFED-E0F74B1FD6F6}"/>
              </a:ext>
            </a:extLst>
          </p:cNvPr>
          <p:cNvSpPr>
            <a:spLocks noGrp="1"/>
          </p:cNvSpPr>
          <p:nvPr>
            <p:ph sz="quarter" idx="14"/>
          </p:nvPr>
        </p:nvSpPr>
        <p:spPr>
          <a:xfrm>
            <a:off x="561076" y="1150912"/>
            <a:ext cx="11151498" cy="4299057"/>
          </a:xfrm>
        </p:spPr>
        <p:txBody>
          <a:bodyPr wrap="square" lIns="0" tIns="18000" rIns="0" bIns="18000" anchor="ctr" anchorCtr="0">
            <a:spAutoFit/>
          </a:bodyPr>
          <a:lstStyle/>
          <a:p>
            <a:pPr marL="342900" indent="-342900">
              <a:spcBef>
                <a:spcPts val="600"/>
              </a:spcBef>
            </a:pPr>
            <a:r>
              <a:rPr lang="en-US" sz="2800" noProof="0" dirty="0"/>
              <a:t>Thrashing can be expected when the combined working sets of all processes exceed the capacity of memory</a:t>
            </a:r>
          </a:p>
          <a:p>
            <a:pPr marL="342900" indent="-342900">
              <a:spcBef>
                <a:spcPts val="600"/>
              </a:spcBef>
            </a:pPr>
            <a:r>
              <a:rPr lang="en-US" sz="2800" noProof="0" dirty="0"/>
              <a:t>Out of Memory killer (</a:t>
            </a:r>
            <a:r>
              <a:rPr lang="en-US" sz="2800" spc="-350" noProof="0" dirty="0"/>
              <a:t>O </a:t>
            </a:r>
            <a:r>
              <a:rPr lang="en-US" sz="2800" spc="-350" noProof="0" dirty="0" err="1"/>
              <a:t>O</a:t>
            </a:r>
            <a:r>
              <a:rPr lang="en-US" sz="2800" spc="-350" noProof="0" dirty="0"/>
              <a:t> </a:t>
            </a:r>
            <a:r>
              <a:rPr lang="en-US" sz="2800" noProof="0" dirty="0"/>
              <a:t>M) selectively kills processes when system is low memory</a:t>
            </a:r>
          </a:p>
          <a:p>
            <a:pPr marL="342900" indent="-342900">
              <a:spcBef>
                <a:spcPts val="600"/>
              </a:spcBef>
            </a:pPr>
            <a:r>
              <a:rPr lang="en-US" sz="2800" noProof="0" dirty="0"/>
              <a:t>Less drastic approach swaps some processes to nonvolatile storage and releases those pages</a:t>
            </a:r>
          </a:p>
          <a:p>
            <a:pPr marL="829818" lvl="1" indent="-342900"/>
            <a:r>
              <a:rPr lang="en-US" sz="2800" noProof="0" dirty="0"/>
              <a:t>Similar to two-level scheduling</a:t>
            </a:r>
          </a:p>
          <a:p>
            <a:pPr marL="342900" indent="-342900">
              <a:spcBef>
                <a:spcPts val="600"/>
              </a:spcBef>
            </a:pPr>
            <a:r>
              <a:rPr lang="en-US" sz="2800" noProof="0" dirty="0"/>
              <a:t>Can also reduce memory usage via compaction/compression</a:t>
            </a:r>
          </a:p>
          <a:p>
            <a:pPr marL="829818" lvl="1" indent="-342900"/>
            <a:r>
              <a:rPr lang="en-US" sz="2800" noProof="0" dirty="0"/>
              <a:t>Deduplication or same page merging</a:t>
            </a:r>
          </a:p>
        </p:txBody>
      </p:sp>
    </p:spTree>
    <p:extLst>
      <p:ext uri="{BB962C8B-B14F-4D97-AF65-F5344CB8AC3E}">
        <p14:creationId xmlns:p14="http://schemas.microsoft.com/office/powerpoint/2010/main" val="33840280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2C5A-A84B-5DD8-2F39-56E74C1B6206}"/>
              </a:ext>
            </a:extLst>
          </p:cNvPr>
          <p:cNvSpPr>
            <a:spLocks noGrp="1"/>
          </p:cNvSpPr>
          <p:nvPr>
            <p:ph type="title"/>
          </p:nvPr>
        </p:nvSpPr>
        <p:spPr>
          <a:xfrm>
            <a:off x="561075" y="306482"/>
            <a:ext cx="11151499" cy="559572"/>
          </a:xfrm>
        </p:spPr>
        <p:txBody>
          <a:bodyPr wrap="square" lIns="0" tIns="18000" rIns="0" bIns="18000" anchor="ctr" anchorCtr="0">
            <a:spAutoFit/>
          </a:bodyPr>
          <a:lstStyle/>
          <a:p>
            <a:r>
              <a:rPr lang="en-US" sz="3400" noProof="0" dirty="0"/>
              <a:t>Design Issues: Page Size</a:t>
            </a:r>
          </a:p>
        </p:txBody>
      </p:sp>
      <p:sp>
        <p:nvSpPr>
          <p:cNvPr id="4" name="Content Placeholder 3">
            <a:extLst>
              <a:ext uri="{FF2B5EF4-FFF2-40B4-BE49-F238E27FC236}">
                <a16:creationId xmlns:a16="http://schemas.microsoft.com/office/drawing/2014/main" id="{E0954F1C-43A0-5ACD-DFED-E0F74B1FD6F6}"/>
              </a:ext>
            </a:extLst>
          </p:cNvPr>
          <p:cNvSpPr>
            <a:spLocks noGrp="1"/>
          </p:cNvSpPr>
          <p:nvPr>
            <p:ph sz="quarter" idx="14"/>
          </p:nvPr>
        </p:nvSpPr>
        <p:spPr>
          <a:xfrm>
            <a:off x="561075" y="1045667"/>
            <a:ext cx="11151499" cy="3006395"/>
          </a:xfrm>
        </p:spPr>
        <p:txBody>
          <a:bodyPr wrap="square" lIns="0" tIns="18000" rIns="0" bIns="18000" anchor="ctr" anchorCtr="0">
            <a:spAutoFit/>
          </a:bodyPr>
          <a:lstStyle/>
          <a:p>
            <a:pPr marL="342900" indent="-342900">
              <a:spcBef>
                <a:spcPts val="600"/>
              </a:spcBef>
            </a:pPr>
            <a:r>
              <a:rPr lang="en-US" sz="2800" noProof="0" dirty="0"/>
              <a:t>Most paging systems support 4</a:t>
            </a:r>
            <a:r>
              <a:rPr lang="en-US" sz="2800" spc="-300" noProof="0" dirty="0"/>
              <a:t>K </a:t>
            </a:r>
            <a:r>
              <a:rPr lang="en-US" sz="2800" noProof="0" dirty="0"/>
              <a:t>B pages</a:t>
            </a:r>
          </a:p>
          <a:p>
            <a:pPr marL="829818" lvl="1" indent="-342900"/>
            <a:r>
              <a:rPr lang="en-US" sz="2800" noProof="0" dirty="0"/>
              <a:t>relatively small: limits internal fragmentation / space wastage</a:t>
            </a:r>
          </a:p>
          <a:p>
            <a:pPr marL="829818" lvl="1" indent="-342900"/>
            <a:r>
              <a:rPr lang="en-US" sz="2800" noProof="0" dirty="0"/>
              <a:t>not too small: limits number of pages to handle, entries in </a:t>
            </a:r>
            <a:r>
              <a:rPr lang="en-US" sz="2800" spc="-300" noProof="0" dirty="0"/>
              <a:t>T L </a:t>
            </a:r>
            <a:r>
              <a:rPr lang="en-US" sz="2800" noProof="0" dirty="0"/>
              <a:t>B</a:t>
            </a:r>
          </a:p>
          <a:p>
            <a:pPr marL="342900" indent="-342900">
              <a:spcBef>
                <a:spcPts val="600"/>
              </a:spcBef>
            </a:pPr>
            <a:r>
              <a:rPr lang="en-US" sz="2800" noProof="0" dirty="0"/>
              <a:t>In addition, many support also larger pages. For instance:</a:t>
            </a:r>
          </a:p>
          <a:p>
            <a:pPr marL="829818" lvl="1" indent="-342900"/>
            <a:r>
              <a:rPr lang="en-US" sz="2800" noProof="0" dirty="0"/>
              <a:t>2 </a:t>
            </a:r>
            <a:r>
              <a:rPr lang="en-US" sz="2800" spc="-300" noProof="0" dirty="0"/>
              <a:t>M </a:t>
            </a:r>
            <a:r>
              <a:rPr lang="en-US" sz="2800" noProof="0" dirty="0"/>
              <a:t>B</a:t>
            </a:r>
          </a:p>
          <a:p>
            <a:pPr marL="829818" lvl="1" indent="-342900"/>
            <a:r>
              <a:rPr lang="en-US" sz="2800" noProof="0" dirty="0"/>
              <a:t>1</a:t>
            </a:r>
            <a:r>
              <a:rPr lang="en-US" sz="2800" spc="-300" noProof="0" dirty="0"/>
              <a:t>G </a:t>
            </a:r>
            <a:r>
              <a:rPr lang="en-US" sz="2800" noProof="0" dirty="0"/>
              <a:t>B</a:t>
            </a:r>
          </a:p>
        </p:txBody>
      </p:sp>
    </p:spTree>
    <p:extLst>
      <p:ext uri="{BB962C8B-B14F-4D97-AF65-F5344CB8AC3E}">
        <p14:creationId xmlns:p14="http://schemas.microsoft.com/office/powerpoint/2010/main" val="2142340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DA6D-4A67-37F7-2858-BB0A716CBD31}"/>
              </a:ext>
            </a:extLst>
          </p:cNvPr>
          <p:cNvSpPr>
            <a:spLocks noGrp="1"/>
          </p:cNvSpPr>
          <p:nvPr>
            <p:ph type="title"/>
          </p:nvPr>
        </p:nvSpPr>
        <p:spPr>
          <a:xfrm>
            <a:off x="561075" y="302772"/>
            <a:ext cx="11151499" cy="559572"/>
          </a:xfrm>
        </p:spPr>
        <p:txBody>
          <a:bodyPr wrap="square" lIns="0" tIns="18000" rIns="0" bIns="18000" anchor="ctr" anchorCtr="0">
            <a:spAutoFit/>
          </a:bodyPr>
          <a:lstStyle/>
          <a:p>
            <a:r>
              <a:rPr lang="en-US" sz="3400" noProof="0" dirty="0"/>
              <a:t>Design Issues: Separate Instruction and Data Spaces</a:t>
            </a:r>
          </a:p>
        </p:txBody>
      </p:sp>
      <p:sp>
        <p:nvSpPr>
          <p:cNvPr id="3" name="Content Placeholder 2">
            <a:extLst>
              <a:ext uri="{FF2B5EF4-FFF2-40B4-BE49-F238E27FC236}">
                <a16:creationId xmlns:a16="http://schemas.microsoft.com/office/drawing/2014/main" id="{BAE21B65-83D8-3D98-FA99-BF19F9B9DFA7}"/>
              </a:ext>
            </a:extLst>
          </p:cNvPr>
          <p:cNvSpPr>
            <a:spLocks noGrp="1"/>
          </p:cNvSpPr>
          <p:nvPr>
            <p:ph sz="quarter" idx="13"/>
          </p:nvPr>
        </p:nvSpPr>
        <p:spPr>
          <a:xfrm>
            <a:off x="561075" y="986559"/>
            <a:ext cx="11151499" cy="1329013"/>
          </a:xfrm>
        </p:spPr>
        <p:txBody>
          <a:bodyPr wrap="square" lIns="0" tIns="18000" rIns="0" bIns="18000" anchor="ctr" anchorCtr="0">
            <a:spAutoFit/>
          </a:bodyPr>
          <a:lstStyle/>
          <a:p>
            <a:pPr marL="0" indent="0">
              <a:spcBef>
                <a:spcPts val="600"/>
              </a:spcBef>
              <a:buNone/>
            </a:pPr>
            <a:r>
              <a:rPr lang="en-US" sz="2800" noProof="0" dirty="0"/>
              <a:t>Most computers have a single address space shared by program and data in the past some systems had a separate address space for instructions and data</a:t>
            </a:r>
          </a:p>
        </p:txBody>
      </p:sp>
      <p:pic>
        <p:nvPicPr>
          <p:cNvPr id="11" name="Picture 10" descr="The figure consists of two parts labeled (a) and (b) that illustrate one address space and separate I and D spaces, respectively.&#10;Long description is available in notes, press F6">
            <a:extLst>
              <a:ext uri="{FF2B5EF4-FFF2-40B4-BE49-F238E27FC236}">
                <a16:creationId xmlns:a16="http://schemas.microsoft.com/office/drawing/2014/main" id="{60F9E348-19E7-D958-C1FF-EA29669416F7}"/>
              </a:ext>
            </a:extLst>
          </p:cNvPr>
          <p:cNvPicPr>
            <a:picLocks noChangeAspect="1"/>
          </p:cNvPicPr>
          <p:nvPr/>
        </p:nvPicPr>
        <p:blipFill>
          <a:blip r:embed="rId3"/>
          <a:stretch>
            <a:fillRect/>
          </a:stretch>
        </p:blipFill>
        <p:spPr>
          <a:xfrm>
            <a:off x="2822662" y="2421523"/>
            <a:ext cx="6558903" cy="2406303"/>
          </a:xfrm>
          <a:prstGeom prst="rect">
            <a:avLst/>
          </a:prstGeom>
        </p:spPr>
      </p:pic>
      <p:sp>
        <p:nvSpPr>
          <p:cNvPr id="6" name="Content Placeholder 5">
            <a:extLst>
              <a:ext uri="{FF2B5EF4-FFF2-40B4-BE49-F238E27FC236}">
                <a16:creationId xmlns:a16="http://schemas.microsoft.com/office/drawing/2014/main" id="{429B577F-48C3-D6FD-4E85-793CC2BF368B}"/>
              </a:ext>
            </a:extLst>
          </p:cNvPr>
          <p:cNvSpPr>
            <a:spLocks noGrp="1"/>
          </p:cNvSpPr>
          <p:nvPr>
            <p:ph sz="quarter" idx="16"/>
          </p:nvPr>
        </p:nvSpPr>
        <p:spPr>
          <a:xfrm>
            <a:off x="2793390" y="4956940"/>
            <a:ext cx="6615826" cy="313350"/>
          </a:xfrm>
        </p:spPr>
        <p:txBody>
          <a:bodyPr wrap="square" lIns="0" tIns="18000" rIns="0" bIns="18000" anchor="ctr" anchorCtr="0">
            <a:spAutoFit/>
          </a:bodyPr>
          <a:lstStyle/>
          <a:p>
            <a:pPr marL="0" indent="0">
              <a:buNone/>
            </a:pPr>
            <a:r>
              <a:rPr lang="en-US" sz="1800" noProof="0" dirty="0"/>
              <a:t>Figure 3.24 (a) One address space. (b) Separate I and D spaces.</a:t>
            </a:r>
          </a:p>
        </p:txBody>
      </p:sp>
      <p:sp>
        <p:nvSpPr>
          <p:cNvPr id="8" name="Content Placeholder 7">
            <a:extLst>
              <a:ext uri="{FF2B5EF4-FFF2-40B4-BE49-F238E27FC236}">
                <a16:creationId xmlns:a16="http://schemas.microsoft.com/office/drawing/2014/main" id="{E048CDF6-F3D5-670B-FAC4-983B3CC536DC}"/>
              </a:ext>
            </a:extLst>
          </p:cNvPr>
          <p:cNvSpPr>
            <a:spLocks noGrp="1"/>
          </p:cNvSpPr>
          <p:nvPr>
            <p:ph sz="quarter" idx="18"/>
          </p:nvPr>
        </p:nvSpPr>
        <p:spPr>
          <a:xfrm>
            <a:off x="565277" y="5446074"/>
            <a:ext cx="11138671" cy="898126"/>
          </a:xfrm>
        </p:spPr>
        <p:txBody>
          <a:bodyPr wrap="square" lIns="0" tIns="18000" rIns="0" bIns="18000" anchor="ctr" anchorCtr="0">
            <a:spAutoFit/>
          </a:bodyPr>
          <a:lstStyle/>
          <a:p>
            <a:pPr marL="0" indent="0">
              <a:buNone/>
            </a:pPr>
            <a:r>
              <a:rPr lang="en-US" sz="2800" noProof="0" dirty="0"/>
              <a:t>Nowadays, we still see separate I and D spaces in caches and </a:t>
            </a:r>
            <a:r>
              <a:rPr lang="en-US" sz="2800" spc="-300" noProof="0" dirty="0"/>
              <a:t>T L B </a:t>
            </a:r>
            <a:r>
              <a:rPr lang="en-US" sz="2800" noProof="0" dirty="0"/>
              <a:t>s, etc.</a:t>
            </a:r>
          </a:p>
        </p:txBody>
      </p:sp>
    </p:spTree>
    <p:extLst>
      <p:ext uri="{BB962C8B-B14F-4D97-AF65-F5344CB8AC3E}">
        <p14:creationId xmlns:p14="http://schemas.microsoft.com/office/powerpoint/2010/main" val="3139593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61975" y="247898"/>
            <a:ext cx="11150600" cy="559572"/>
          </a:xfrm>
        </p:spPr>
        <p:txBody>
          <a:bodyPr wrap="square" lIns="0" tIns="18000" rIns="0" bIns="18000" anchor="ctr" anchorCtr="0">
            <a:spAutoFit/>
          </a:bodyPr>
          <a:lstStyle/>
          <a:p>
            <a:r>
              <a:rPr lang="en-US" sz="3400" noProof="0" dirty="0"/>
              <a:t>Improvement: Dynamic Partitions and Swapping (1)</a:t>
            </a:r>
            <a:endParaRPr lang="en-US" sz="2600" i="1" noProof="0" dirty="0"/>
          </a:p>
        </p:txBody>
      </p:sp>
      <p:sp>
        <p:nvSpPr>
          <p:cNvPr id="3" name="Content Placeholder 2">
            <a:extLst>
              <a:ext uri="{FF2B5EF4-FFF2-40B4-BE49-F238E27FC236}">
                <a16:creationId xmlns:a16="http://schemas.microsoft.com/office/drawing/2014/main" id="{546DDCD6-F15E-E3A9-6A9E-DFF5DC22F52A}"/>
              </a:ext>
            </a:extLst>
          </p:cNvPr>
          <p:cNvSpPr>
            <a:spLocks noGrp="1"/>
          </p:cNvSpPr>
          <p:nvPr>
            <p:ph sz="quarter" idx="13"/>
          </p:nvPr>
        </p:nvSpPr>
        <p:spPr>
          <a:xfrm>
            <a:off x="562422" y="994123"/>
            <a:ext cx="7238554" cy="467239"/>
          </a:xfrm>
        </p:spPr>
        <p:txBody>
          <a:bodyPr wrap="square" lIns="0" tIns="18000" rIns="0" bIns="18000" anchor="ctr" anchorCtr="0">
            <a:spAutoFit/>
          </a:bodyPr>
          <a:lstStyle/>
          <a:p>
            <a:pPr marL="0" indent="0">
              <a:spcBef>
                <a:spcPts val="0"/>
              </a:spcBef>
              <a:buNone/>
            </a:pPr>
            <a:r>
              <a:rPr lang="en-US" sz="2800" noProof="0" dirty="0">
                <a:solidFill>
                  <a:srgbClr val="000000"/>
                </a:solidFill>
                <a:latin typeface="Arial" panose="020B0604020202020204" pitchFamily="34" charset="0"/>
              </a:rPr>
              <a:t>Swapping may lead to memory fragmentation</a:t>
            </a:r>
          </a:p>
        </p:txBody>
      </p:sp>
      <p:graphicFrame>
        <p:nvGraphicFramePr>
          <p:cNvPr id="4" name="Object 3" descr="right arrow">
            <a:extLst>
              <a:ext uri="{FF2B5EF4-FFF2-40B4-BE49-F238E27FC236}">
                <a16:creationId xmlns:a16="http://schemas.microsoft.com/office/drawing/2014/main" id="{1A79B3C6-0C1D-28E2-ACB9-CD6BC4E98981}"/>
              </a:ext>
            </a:extLst>
          </p:cNvPr>
          <p:cNvGraphicFramePr>
            <a:graphicFrameLocks noChangeAspect="1"/>
          </p:cNvGraphicFramePr>
          <p:nvPr>
            <p:extLst>
              <p:ext uri="{D42A27DB-BD31-4B8C-83A1-F6EECF244321}">
                <p14:modId xmlns:p14="http://schemas.microsoft.com/office/powerpoint/2010/main" val="2908853762"/>
              </p:ext>
            </p:extLst>
          </p:nvPr>
        </p:nvGraphicFramePr>
        <p:xfrm>
          <a:off x="556250" y="1676186"/>
          <a:ext cx="412592" cy="300243"/>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4" name="Object 3" descr="open parenthesis 80 kilometers per second close parenthesis multiplied by open parenthesis 5 millimeters close parenthesis squared,">
                        <a:extLst>
                          <a:ext uri="{FF2B5EF4-FFF2-40B4-BE49-F238E27FC236}">
                            <a16:creationId xmlns:a16="http://schemas.microsoft.com/office/drawing/2014/main" id="{1A79B3C6-0C1D-28E2-ACB9-CD6BC4E98981}"/>
                          </a:ext>
                        </a:extLst>
                      </p:cNvPr>
                      <p:cNvPicPr/>
                      <p:nvPr/>
                    </p:nvPicPr>
                    <p:blipFill>
                      <a:blip r:embed="rId4"/>
                      <a:stretch>
                        <a:fillRect/>
                      </a:stretch>
                    </p:blipFill>
                    <p:spPr>
                      <a:xfrm>
                        <a:off x="556250" y="1676186"/>
                        <a:ext cx="412592" cy="300243"/>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A108E226-EB58-9ACA-22F3-5BC9A0EE9B82}"/>
              </a:ext>
            </a:extLst>
          </p:cNvPr>
          <p:cNvSpPr>
            <a:spLocks noGrp="1"/>
          </p:cNvSpPr>
          <p:nvPr>
            <p:ph sz="quarter" idx="14"/>
          </p:nvPr>
        </p:nvSpPr>
        <p:spPr>
          <a:xfrm>
            <a:off x="1154745" y="1572798"/>
            <a:ext cx="1382798" cy="467239"/>
          </a:xfrm>
        </p:spPr>
        <p:txBody>
          <a:bodyPr wrap="square" lIns="0" tIns="18000" rIns="0" bIns="18000" anchor="ctr" anchorCtr="0">
            <a:spAutoFit/>
          </a:bodyPr>
          <a:lstStyle/>
          <a:p>
            <a:pPr marL="101600" indent="-101600">
              <a:buNone/>
            </a:pPr>
            <a:r>
              <a:rPr lang="en-US" sz="2800" i="1" noProof="0" dirty="0">
                <a:solidFill>
                  <a:srgbClr val="000000"/>
                </a:solidFill>
                <a:latin typeface="Arial" panose="020B0604020202020204" pitchFamily="34" charset="0"/>
              </a:rPr>
              <a:t>Memory</a:t>
            </a:r>
            <a:endParaRPr lang="en-US" sz="2800" noProof="0" dirty="0"/>
          </a:p>
        </p:txBody>
      </p:sp>
      <p:sp>
        <p:nvSpPr>
          <p:cNvPr id="5" name="Content Placeholder 4">
            <a:extLst>
              <a:ext uri="{FF2B5EF4-FFF2-40B4-BE49-F238E27FC236}">
                <a16:creationId xmlns:a16="http://schemas.microsoft.com/office/drawing/2014/main" id="{89C57E20-DC21-E336-BFF8-0C03B4413175}"/>
              </a:ext>
            </a:extLst>
          </p:cNvPr>
          <p:cNvSpPr>
            <a:spLocks noGrp="1"/>
          </p:cNvSpPr>
          <p:nvPr>
            <p:ph sz="quarter" idx="15"/>
          </p:nvPr>
        </p:nvSpPr>
        <p:spPr>
          <a:xfrm>
            <a:off x="2599426" y="1588683"/>
            <a:ext cx="1972574" cy="467239"/>
          </a:xfrm>
        </p:spPr>
        <p:txBody>
          <a:bodyPr wrap="square" lIns="0" tIns="18000" rIns="0" bIns="18000" anchor="ctr" anchorCtr="0">
            <a:spAutoFit/>
          </a:bodyPr>
          <a:lstStyle/>
          <a:p>
            <a:pPr marL="0" indent="0">
              <a:spcBef>
                <a:spcPts val="0"/>
              </a:spcBef>
              <a:buNone/>
            </a:pPr>
            <a:r>
              <a:rPr lang="en-US" sz="2800" i="1" noProof="0" dirty="0">
                <a:solidFill>
                  <a:srgbClr val="000000"/>
                </a:solidFill>
                <a:latin typeface="Arial" panose="020B0604020202020204" pitchFamily="34" charset="0"/>
              </a:rPr>
              <a:t>compaction</a:t>
            </a:r>
          </a:p>
        </p:txBody>
      </p:sp>
      <p:pic>
        <p:nvPicPr>
          <p:cNvPr id="14" name="Picture 13" descr="The figure consists of seven parts labeled (a) to (g) that illustrate the changes in memory allocation as processes come into memory and leave it.&#10;Long description is available in notes, press F6">
            <a:extLst>
              <a:ext uri="{FF2B5EF4-FFF2-40B4-BE49-F238E27FC236}">
                <a16:creationId xmlns:a16="http://schemas.microsoft.com/office/drawing/2014/main" id="{CCB8BAAF-57D1-8D24-0A64-8C260E62B658}"/>
              </a:ext>
            </a:extLst>
          </p:cNvPr>
          <p:cNvPicPr>
            <a:picLocks noChangeAspect="1"/>
          </p:cNvPicPr>
          <p:nvPr/>
        </p:nvPicPr>
        <p:blipFill>
          <a:blip r:embed="rId5"/>
          <a:stretch>
            <a:fillRect/>
          </a:stretch>
        </p:blipFill>
        <p:spPr>
          <a:xfrm>
            <a:off x="2538060" y="2159601"/>
            <a:ext cx="7122662" cy="3102989"/>
          </a:xfrm>
          <a:prstGeom prst="rect">
            <a:avLst/>
          </a:prstGeom>
        </p:spPr>
      </p:pic>
      <p:sp>
        <p:nvSpPr>
          <p:cNvPr id="8" name="Content Placeholder 7">
            <a:extLst>
              <a:ext uri="{FF2B5EF4-FFF2-40B4-BE49-F238E27FC236}">
                <a16:creationId xmlns:a16="http://schemas.microsoft.com/office/drawing/2014/main" id="{E69EDEB9-0235-6A0B-A878-CE86D561CF86}"/>
              </a:ext>
            </a:extLst>
          </p:cNvPr>
          <p:cNvSpPr>
            <a:spLocks noGrp="1"/>
          </p:cNvSpPr>
          <p:nvPr>
            <p:ph sz="quarter" idx="18"/>
          </p:nvPr>
        </p:nvSpPr>
        <p:spPr>
          <a:xfrm>
            <a:off x="1838704" y="5739636"/>
            <a:ext cx="8530247" cy="313350"/>
          </a:xfrm>
        </p:spPr>
        <p:txBody>
          <a:bodyPr wrap="square" lIns="0" tIns="18000" rIns="0" bIns="18000" anchor="ctr" anchorCtr="0">
            <a:spAutoFit/>
          </a:bodyPr>
          <a:lstStyle/>
          <a:p>
            <a:pPr marL="0" indent="0">
              <a:spcBef>
                <a:spcPts val="0"/>
              </a:spcBef>
              <a:buNone/>
            </a:pPr>
            <a:r>
              <a:rPr lang="en-US" sz="1800" noProof="0" dirty="0">
                <a:solidFill>
                  <a:srgbClr val="000000"/>
                </a:solidFill>
                <a:latin typeface="Arial" panose="020B0604020202020204" pitchFamily="34" charset="0"/>
              </a:rPr>
              <a:t>Figure 3.4 </a:t>
            </a:r>
            <a:r>
              <a:rPr lang="en-US" sz="1800" noProof="0" dirty="0"/>
              <a:t>Memory allocation changes as processes come into memory and leave it. </a:t>
            </a:r>
            <a:endParaRPr lang="en-US" sz="1800" noProof="0" dirty="0">
              <a:solidFill>
                <a:srgbClr val="000000"/>
              </a:solidFill>
              <a:latin typeface="Arial" panose="020B0604020202020204" pitchFamily="34" charset="0"/>
            </a:endParaRPr>
          </a:p>
        </p:txBody>
      </p:sp>
    </p:spTree>
    <p:extLst>
      <p:ext uri="{BB962C8B-B14F-4D97-AF65-F5344CB8AC3E}">
        <p14:creationId xmlns:p14="http://schemas.microsoft.com/office/powerpoint/2010/main" val="1114370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DA6D-4A67-37F7-2858-BB0A716CBD31}"/>
              </a:ext>
            </a:extLst>
          </p:cNvPr>
          <p:cNvSpPr>
            <a:spLocks noGrp="1"/>
          </p:cNvSpPr>
          <p:nvPr>
            <p:ph type="title"/>
          </p:nvPr>
        </p:nvSpPr>
        <p:spPr>
          <a:xfrm>
            <a:off x="561075" y="303671"/>
            <a:ext cx="11151499" cy="559572"/>
          </a:xfrm>
        </p:spPr>
        <p:txBody>
          <a:bodyPr wrap="square" lIns="0" tIns="18000" rIns="0" bIns="18000" anchor="ctr" anchorCtr="0">
            <a:spAutoFit/>
          </a:bodyPr>
          <a:lstStyle/>
          <a:p>
            <a:r>
              <a:rPr lang="en-US" sz="3400" noProof="0" dirty="0"/>
              <a:t>Design Issues: Shared Pages </a:t>
            </a:r>
            <a:r>
              <a:rPr lang="en-US" sz="2600" noProof="0" dirty="0"/>
              <a:t>(1 of 2)</a:t>
            </a:r>
          </a:p>
        </p:txBody>
      </p:sp>
      <p:sp>
        <p:nvSpPr>
          <p:cNvPr id="3" name="Content Placeholder 2">
            <a:extLst>
              <a:ext uri="{FF2B5EF4-FFF2-40B4-BE49-F238E27FC236}">
                <a16:creationId xmlns:a16="http://schemas.microsoft.com/office/drawing/2014/main" id="{BAE21B65-83D8-3D98-FA99-BF19F9B9DFA7}"/>
              </a:ext>
            </a:extLst>
          </p:cNvPr>
          <p:cNvSpPr>
            <a:spLocks noGrp="1"/>
          </p:cNvSpPr>
          <p:nvPr>
            <p:ph sz="quarter" idx="13"/>
          </p:nvPr>
        </p:nvSpPr>
        <p:spPr>
          <a:xfrm>
            <a:off x="561078" y="988705"/>
            <a:ext cx="11151496" cy="1405957"/>
          </a:xfrm>
        </p:spPr>
        <p:txBody>
          <a:bodyPr wrap="square" lIns="0" tIns="18000" rIns="0" bIns="18000" anchor="ctr" anchorCtr="0">
            <a:spAutoFit/>
          </a:bodyPr>
          <a:lstStyle/>
          <a:p>
            <a:pPr marL="342900" indent="-342900">
              <a:spcBef>
                <a:spcPts val="600"/>
              </a:spcBef>
            </a:pPr>
            <a:r>
              <a:rPr lang="en-US" sz="2800" noProof="0" dirty="0"/>
              <a:t>Sharing improves efficiency. </a:t>
            </a:r>
          </a:p>
          <a:p>
            <a:pPr marL="342900" indent="-342900">
              <a:spcBef>
                <a:spcPts val="600"/>
              </a:spcBef>
            </a:pPr>
            <a:r>
              <a:rPr lang="en-US" sz="2800" noProof="0" dirty="0"/>
              <a:t>When one process exits, </a:t>
            </a:r>
            <a:r>
              <a:rPr lang="en-US" sz="2800" spc="-300" noProof="0" dirty="0"/>
              <a:t>O </a:t>
            </a:r>
            <a:r>
              <a:rPr lang="en-US" sz="2800" noProof="0" dirty="0"/>
              <a:t>S should realize there is another user of the </a:t>
            </a:r>
            <a:r>
              <a:rPr lang="en-US" sz="2800" noProof="0" dirty="0" err="1"/>
              <a:t>the</a:t>
            </a:r>
            <a:r>
              <a:rPr lang="en-US" sz="2800" noProof="0" dirty="0"/>
              <a:t> page </a:t>
            </a:r>
          </a:p>
        </p:txBody>
      </p:sp>
      <p:pic>
        <p:nvPicPr>
          <p:cNvPr id="4" name="Picture 3" descr="The figure illustrates two processes sharing the same program sharing its page tables.&#10;Long description is available in notes, press F6">
            <a:extLst>
              <a:ext uri="{FF2B5EF4-FFF2-40B4-BE49-F238E27FC236}">
                <a16:creationId xmlns:a16="http://schemas.microsoft.com/office/drawing/2014/main" id="{3DF3CE37-C7BB-D13B-AFA2-ADE598C2529A}"/>
              </a:ext>
            </a:extLst>
          </p:cNvPr>
          <p:cNvPicPr>
            <a:picLocks noChangeAspect="1"/>
          </p:cNvPicPr>
          <p:nvPr/>
        </p:nvPicPr>
        <p:blipFill>
          <a:blip r:embed="rId3"/>
          <a:srcRect/>
          <a:stretch/>
        </p:blipFill>
        <p:spPr>
          <a:xfrm>
            <a:off x="4124980" y="2526990"/>
            <a:ext cx="3946610" cy="3211220"/>
          </a:xfrm>
          <a:prstGeom prst="rect">
            <a:avLst/>
          </a:prstGeom>
        </p:spPr>
      </p:pic>
      <p:sp>
        <p:nvSpPr>
          <p:cNvPr id="6" name="Content Placeholder 5">
            <a:extLst>
              <a:ext uri="{FF2B5EF4-FFF2-40B4-BE49-F238E27FC236}">
                <a16:creationId xmlns:a16="http://schemas.microsoft.com/office/drawing/2014/main" id="{429B577F-48C3-D6FD-4E85-793CC2BF368B}"/>
              </a:ext>
            </a:extLst>
          </p:cNvPr>
          <p:cNvSpPr>
            <a:spLocks noGrp="1"/>
          </p:cNvSpPr>
          <p:nvPr>
            <p:ph sz="quarter" idx="16"/>
          </p:nvPr>
        </p:nvSpPr>
        <p:spPr>
          <a:xfrm>
            <a:off x="3394221" y="5954974"/>
            <a:ext cx="5413488" cy="313350"/>
          </a:xfrm>
        </p:spPr>
        <p:txBody>
          <a:bodyPr wrap="square" lIns="0" tIns="18000" rIns="0" bIns="18000" anchor="ctr" anchorCtr="0">
            <a:spAutoFit/>
          </a:bodyPr>
          <a:lstStyle/>
          <a:p>
            <a:pPr marL="0" indent="0">
              <a:buNone/>
            </a:pPr>
            <a:r>
              <a:rPr lang="en-US" sz="1800" noProof="0" dirty="0"/>
              <a:t>Figure 3.25 Two processes sharing same page table.</a:t>
            </a:r>
          </a:p>
        </p:txBody>
      </p:sp>
    </p:spTree>
    <p:extLst>
      <p:ext uri="{BB962C8B-B14F-4D97-AF65-F5344CB8AC3E}">
        <p14:creationId xmlns:p14="http://schemas.microsoft.com/office/powerpoint/2010/main" val="3419129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DA6D-4A67-37F7-2858-BB0A716CBD31}"/>
              </a:ext>
            </a:extLst>
          </p:cNvPr>
          <p:cNvSpPr>
            <a:spLocks noGrp="1"/>
          </p:cNvSpPr>
          <p:nvPr>
            <p:ph type="title"/>
          </p:nvPr>
        </p:nvSpPr>
        <p:spPr>
          <a:xfrm>
            <a:off x="561075" y="303671"/>
            <a:ext cx="11151499" cy="559572"/>
          </a:xfrm>
        </p:spPr>
        <p:txBody>
          <a:bodyPr wrap="square" lIns="0" tIns="18000" rIns="0" bIns="18000" anchor="ctr" anchorCtr="0">
            <a:spAutoFit/>
          </a:bodyPr>
          <a:lstStyle/>
          <a:p>
            <a:r>
              <a:rPr lang="en-US" sz="3400" noProof="0" dirty="0"/>
              <a:t>Design Issues: Shared Pages </a:t>
            </a:r>
            <a:r>
              <a:rPr lang="en-US" sz="2600" noProof="0" dirty="0"/>
              <a:t>(2 of 2)</a:t>
            </a:r>
          </a:p>
        </p:txBody>
      </p:sp>
      <p:sp>
        <p:nvSpPr>
          <p:cNvPr id="3" name="Content Placeholder 2">
            <a:extLst>
              <a:ext uri="{FF2B5EF4-FFF2-40B4-BE49-F238E27FC236}">
                <a16:creationId xmlns:a16="http://schemas.microsoft.com/office/drawing/2014/main" id="{BAE21B65-83D8-3D98-FA99-BF19F9B9DFA7}"/>
              </a:ext>
            </a:extLst>
          </p:cNvPr>
          <p:cNvSpPr>
            <a:spLocks noGrp="1"/>
          </p:cNvSpPr>
          <p:nvPr>
            <p:ph sz="quarter" idx="13"/>
          </p:nvPr>
        </p:nvSpPr>
        <p:spPr>
          <a:xfrm>
            <a:off x="566556" y="989559"/>
            <a:ext cx="11146018" cy="1221291"/>
          </a:xfrm>
        </p:spPr>
        <p:txBody>
          <a:bodyPr wrap="square" lIns="0" tIns="18000" rIns="0" bIns="18000" anchor="ctr" anchorCtr="0">
            <a:spAutoFit/>
          </a:bodyPr>
          <a:lstStyle/>
          <a:p>
            <a:pPr marL="342900" indent="-342900">
              <a:spcBef>
                <a:spcPts val="600"/>
              </a:spcBef>
            </a:pPr>
            <a:r>
              <a:rPr lang="en-US" sz="2400" noProof="0" dirty="0"/>
              <a:t>Sharing improves efficiency. </a:t>
            </a:r>
          </a:p>
          <a:p>
            <a:pPr marL="342900" indent="-342900">
              <a:spcBef>
                <a:spcPts val="600"/>
              </a:spcBef>
            </a:pPr>
            <a:r>
              <a:rPr lang="en-US" sz="2400" noProof="0" dirty="0"/>
              <a:t>When one process exits, </a:t>
            </a:r>
            <a:r>
              <a:rPr lang="en-US" sz="2400" spc="-350" noProof="0" dirty="0"/>
              <a:t>O </a:t>
            </a:r>
            <a:r>
              <a:rPr lang="en-US" sz="2400" noProof="0" dirty="0"/>
              <a:t>S should </a:t>
            </a:r>
            <a:r>
              <a:rPr lang="en-US" sz="2400" noProof="0" dirty="0" err="1"/>
              <a:t>realise</a:t>
            </a:r>
            <a:r>
              <a:rPr lang="en-US" sz="2400" noProof="0" dirty="0"/>
              <a:t> there is another user of the </a:t>
            </a:r>
            <a:r>
              <a:rPr lang="en-US" sz="2400" noProof="0" dirty="0" err="1"/>
              <a:t>the</a:t>
            </a:r>
            <a:r>
              <a:rPr lang="en-US" sz="2400" noProof="0" dirty="0"/>
              <a:t> page </a:t>
            </a:r>
          </a:p>
        </p:txBody>
      </p:sp>
      <p:sp>
        <p:nvSpPr>
          <p:cNvPr id="6" name="Content Placeholder 5">
            <a:extLst>
              <a:ext uri="{FF2B5EF4-FFF2-40B4-BE49-F238E27FC236}">
                <a16:creationId xmlns:a16="http://schemas.microsoft.com/office/drawing/2014/main" id="{429B577F-48C3-D6FD-4E85-793CC2BF368B}"/>
              </a:ext>
            </a:extLst>
          </p:cNvPr>
          <p:cNvSpPr>
            <a:spLocks noGrp="1"/>
          </p:cNvSpPr>
          <p:nvPr>
            <p:ph sz="quarter" idx="16"/>
          </p:nvPr>
        </p:nvSpPr>
        <p:spPr>
          <a:xfrm>
            <a:off x="558442" y="2285001"/>
            <a:ext cx="8223608" cy="3488579"/>
          </a:xfrm>
        </p:spPr>
        <p:txBody>
          <a:bodyPr wrap="square" lIns="0" tIns="18000" rIns="0" bIns="18000" anchor="ctr" anchorCtr="0">
            <a:spAutoFit/>
          </a:bodyPr>
          <a:lstStyle/>
          <a:p>
            <a:pPr marL="0" indent="0">
              <a:spcBef>
                <a:spcPts val="200"/>
              </a:spcBef>
              <a:buNone/>
            </a:pPr>
            <a:r>
              <a:rPr lang="en-US" sz="2400" noProof="0" dirty="0"/>
              <a:t>Sharing data is trickier than sharing code</a:t>
            </a:r>
          </a:p>
          <a:p>
            <a:pPr marL="342900" indent="-342900">
              <a:spcBef>
                <a:spcPts val="200"/>
              </a:spcBef>
            </a:pPr>
            <a:r>
              <a:rPr lang="en-US" sz="2400" noProof="0" dirty="0"/>
              <a:t>After fork system call parent and child share program and text</a:t>
            </a:r>
          </a:p>
          <a:p>
            <a:pPr marL="829818" lvl="1" indent="-342900">
              <a:spcBef>
                <a:spcPts val="200"/>
              </a:spcBef>
            </a:pPr>
            <a:r>
              <a:rPr lang="en-US" sz="2400" noProof="0" dirty="0"/>
              <a:t>To do so efficiently, each gets its own set page table, pointing to the same pages</a:t>
            </a:r>
          </a:p>
          <a:p>
            <a:pPr marL="829818" lvl="1" indent="-342900">
              <a:spcBef>
                <a:spcPts val="200"/>
              </a:spcBef>
            </a:pPr>
            <a:r>
              <a:rPr lang="en-US" sz="2400" noProof="0" dirty="0"/>
              <a:t>Pages are mapped read-only</a:t>
            </a:r>
          </a:p>
          <a:p>
            <a:pPr marL="829818" lvl="1" indent="-342900">
              <a:spcBef>
                <a:spcPts val="200"/>
              </a:spcBef>
            </a:pPr>
            <a:r>
              <a:rPr lang="en-US" sz="2400" noProof="0" dirty="0"/>
              <a:t>When a process writes to such a page:</a:t>
            </a:r>
            <a:br>
              <a:rPr lang="en-US" sz="2400" noProof="0" dirty="0"/>
            </a:br>
            <a:r>
              <a:rPr lang="en-US" sz="2400" noProof="0" dirty="0"/>
              <a:t>make a copy</a:t>
            </a:r>
          </a:p>
          <a:p>
            <a:pPr marL="829818" lvl="1" indent="-342900">
              <a:spcBef>
                <a:spcPts val="200"/>
              </a:spcBef>
            </a:pPr>
            <a:r>
              <a:rPr lang="en-US" sz="2400" noProof="0" dirty="0"/>
              <a:t>This is known as </a:t>
            </a:r>
            <a:r>
              <a:rPr lang="en-US" sz="2400" b="1" noProof="0" dirty="0"/>
              <a:t>copy-on-write</a:t>
            </a:r>
          </a:p>
        </p:txBody>
      </p:sp>
      <p:pic>
        <p:nvPicPr>
          <p:cNvPr id="4" name="Picture 3" descr="The figure illustrates two processes sharing the same program sharing its page tables.&#10;Long description is available in notes, press F6">
            <a:extLst>
              <a:ext uri="{FF2B5EF4-FFF2-40B4-BE49-F238E27FC236}">
                <a16:creationId xmlns:a16="http://schemas.microsoft.com/office/drawing/2014/main" id="{3DF3CE37-C7BB-D13B-AFA2-ADE598C2529A}"/>
              </a:ext>
            </a:extLst>
          </p:cNvPr>
          <p:cNvPicPr>
            <a:picLocks noChangeAspect="1"/>
          </p:cNvPicPr>
          <p:nvPr/>
        </p:nvPicPr>
        <p:blipFill>
          <a:blip r:embed="rId3"/>
          <a:srcRect/>
          <a:stretch/>
        </p:blipFill>
        <p:spPr>
          <a:xfrm>
            <a:off x="8846906" y="2585802"/>
            <a:ext cx="2870388" cy="2335533"/>
          </a:xfrm>
          <a:prstGeom prst="rect">
            <a:avLst/>
          </a:prstGeom>
        </p:spPr>
      </p:pic>
      <p:sp>
        <p:nvSpPr>
          <p:cNvPr id="8" name="Content Placeholder 7">
            <a:extLst>
              <a:ext uri="{FF2B5EF4-FFF2-40B4-BE49-F238E27FC236}">
                <a16:creationId xmlns:a16="http://schemas.microsoft.com/office/drawing/2014/main" id="{E048CDF6-F3D5-670B-FAC4-983B3CC536DC}"/>
              </a:ext>
            </a:extLst>
          </p:cNvPr>
          <p:cNvSpPr>
            <a:spLocks noGrp="1"/>
          </p:cNvSpPr>
          <p:nvPr>
            <p:ph sz="quarter" idx="18"/>
          </p:nvPr>
        </p:nvSpPr>
        <p:spPr>
          <a:xfrm>
            <a:off x="8889746" y="5053519"/>
            <a:ext cx="2820568" cy="590349"/>
          </a:xfrm>
        </p:spPr>
        <p:txBody>
          <a:bodyPr wrap="square" lIns="0" tIns="18000" rIns="0" bIns="18000" anchor="ctr" anchorCtr="0">
            <a:spAutoFit/>
          </a:bodyPr>
          <a:lstStyle/>
          <a:p>
            <a:pPr marL="0" indent="0">
              <a:buNone/>
            </a:pPr>
            <a:r>
              <a:rPr lang="en-US" sz="1800" noProof="0" dirty="0"/>
              <a:t>Figure 3.25. Two processes sharing same page table.</a:t>
            </a:r>
          </a:p>
        </p:txBody>
      </p:sp>
    </p:spTree>
    <p:extLst>
      <p:ext uri="{BB962C8B-B14F-4D97-AF65-F5344CB8AC3E}">
        <p14:creationId xmlns:p14="http://schemas.microsoft.com/office/powerpoint/2010/main" val="32712715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2DA6D-4A67-37F7-2858-BB0A716CBD31}"/>
              </a:ext>
            </a:extLst>
          </p:cNvPr>
          <p:cNvSpPr>
            <a:spLocks noGrp="1"/>
          </p:cNvSpPr>
          <p:nvPr>
            <p:ph type="title"/>
          </p:nvPr>
        </p:nvSpPr>
        <p:spPr>
          <a:xfrm>
            <a:off x="560387" y="303671"/>
            <a:ext cx="11152187" cy="559572"/>
          </a:xfrm>
        </p:spPr>
        <p:txBody>
          <a:bodyPr wrap="square" lIns="0" tIns="18000" rIns="0" bIns="18000" anchor="ctr" anchorCtr="0">
            <a:spAutoFit/>
          </a:bodyPr>
          <a:lstStyle/>
          <a:p>
            <a:r>
              <a:rPr lang="en-US" sz="3400" noProof="0" dirty="0"/>
              <a:t>Design Issues: Shared Libraries</a:t>
            </a:r>
          </a:p>
        </p:txBody>
      </p:sp>
      <p:sp>
        <p:nvSpPr>
          <p:cNvPr id="6" name="Content Placeholder 5">
            <a:extLst>
              <a:ext uri="{FF2B5EF4-FFF2-40B4-BE49-F238E27FC236}">
                <a16:creationId xmlns:a16="http://schemas.microsoft.com/office/drawing/2014/main" id="{429B577F-48C3-D6FD-4E85-793CC2BF368B}"/>
              </a:ext>
            </a:extLst>
          </p:cNvPr>
          <p:cNvSpPr>
            <a:spLocks noGrp="1"/>
          </p:cNvSpPr>
          <p:nvPr>
            <p:ph sz="quarter" idx="16"/>
          </p:nvPr>
        </p:nvSpPr>
        <p:spPr>
          <a:xfrm>
            <a:off x="561077" y="931507"/>
            <a:ext cx="11150599" cy="1990733"/>
          </a:xfrm>
        </p:spPr>
        <p:txBody>
          <a:bodyPr wrap="square" lIns="0" tIns="18000" rIns="0" bIns="18000" anchor="ctr" anchorCtr="0">
            <a:spAutoFit/>
          </a:bodyPr>
          <a:lstStyle/>
          <a:p>
            <a:pPr marL="342900" indent="-342900">
              <a:spcBef>
                <a:spcPts val="600"/>
              </a:spcBef>
            </a:pPr>
            <a:r>
              <a:rPr lang="en-US" sz="2800" noProof="0" dirty="0"/>
              <a:t>Sharing libraries is very common</a:t>
            </a:r>
          </a:p>
          <a:p>
            <a:pPr marL="829818" lvl="1" indent="-342900"/>
            <a:r>
              <a:rPr lang="en-US" sz="2800" noProof="0" dirty="0"/>
              <a:t>easy: read-only</a:t>
            </a:r>
          </a:p>
          <a:p>
            <a:pPr marL="342900" indent="-342900">
              <a:spcBef>
                <a:spcPts val="600"/>
              </a:spcBef>
            </a:pPr>
            <a:r>
              <a:rPr lang="en-US" sz="2800" noProof="0" dirty="0"/>
              <a:t>Typically through Dynamic Link Libraries (</a:t>
            </a:r>
            <a:r>
              <a:rPr lang="en-US" sz="2800" spc="-300" noProof="0" dirty="0"/>
              <a:t>D L </a:t>
            </a:r>
            <a:r>
              <a:rPr lang="en-US" sz="2800" spc="-300" noProof="0" dirty="0" err="1"/>
              <a:t>L</a:t>
            </a:r>
            <a:r>
              <a:rPr lang="en-US" sz="2800" spc="-300" noProof="0" dirty="0"/>
              <a:t> </a:t>
            </a:r>
            <a:r>
              <a:rPr lang="en-US" sz="2800" noProof="0" dirty="0"/>
              <a:t>s)</a:t>
            </a:r>
          </a:p>
          <a:p>
            <a:pPr marL="829818" lvl="1" indent="-342900"/>
            <a:r>
              <a:rPr lang="en-US" sz="2800" noProof="0" dirty="0"/>
              <a:t>often as position-independent code</a:t>
            </a:r>
          </a:p>
        </p:txBody>
      </p:sp>
      <p:pic>
        <p:nvPicPr>
          <p:cNvPr id="4" name="Picture 3" descr="The figure illustrates a shared library being used by two processes.&#10;Long description is available in notes, press F6">
            <a:extLst>
              <a:ext uri="{FF2B5EF4-FFF2-40B4-BE49-F238E27FC236}">
                <a16:creationId xmlns:a16="http://schemas.microsoft.com/office/drawing/2014/main" id="{3DF3CE37-C7BB-D13B-AFA2-ADE598C2529A}"/>
              </a:ext>
            </a:extLst>
          </p:cNvPr>
          <p:cNvPicPr>
            <a:picLocks noChangeAspect="1"/>
          </p:cNvPicPr>
          <p:nvPr/>
        </p:nvPicPr>
        <p:blipFill>
          <a:blip r:embed="rId3"/>
          <a:srcRect/>
          <a:stretch/>
        </p:blipFill>
        <p:spPr>
          <a:xfrm>
            <a:off x="3391789" y="3055164"/>
            <a:ext cx="5426352" cy="2853681"/>
          </a:xfrm>
          <a:prstGeom prst="rect">
            <a:avLst/>
          </a:prstGeom>
        </p:spPr>
      </p:pic>
      <p:sp>
        <p:nvSpPr>
          <p:cNvPr id="3" name="Content Placeholder 2">
            <a:extLst>
              <a:ext uri="{FF2B5EF4-FFF2-40B4-BE49-F238E27FC236}">
                <a16:creationId xmlns:a16="http://schemas.microsoft.com/office/drawing/2014/main" id="{BAE21B65-83D8-3D98-FA99-BF19F9B9DFA7}"/>
              </a:ext>
            </a:extLst>
          </p:cNvPr>
          <p:cNvSpPr>
            <a:spLocks noGrp="1"/>
          </p:cNvSpPr>
          <p:nvPr>
            <p:ph sz="quarter" idx="13"/>
          </p:nvPr>
        </p:nvSpPr>
        <p:spPr>
          <a:xfrm>
            <a:off x="3153713" y="6033436"/>
            <a:ext cx="5895403" cy="313350"/>
          </a:xfrm>
        </p:spPr>
        <p:txBody>
          <a:bodyPr wrap="square" lIns="0" tIns="18000" rIns="0" bIns="18000" anchor="ctr" anchorCtr="0">
            <a:spAutoFit/>
          </a:bodyPr>
          <a:lstStyle/>
          <a:p>
            <a:pPr marL="0" indent="0">
              <a:spcBef>
                <a:spcPts val="600"/>
              </a:spcBef>
              <a:buNone/>
            </a:pPr>
            <a:r>
              <a:rPr lang="en-US" sz="1800" noProof="0" dirty="0"/>
              <a:t>Figure 3.26 A shared library being used by two processes.</a:t>
            </a:r>
          </a:p>
        </p:txBody>
      </p:sp>
    </p:spTree>
    <p:extLst>
      <p:ext uri="{BB962C8B-B14F-4D97-AF65-F5344CB8AC3E}">
        <p14:creationId xmlns:p14="http://schemas.microsoft.com/office/powerpoint/2010/main" val="28552542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AFE2-C221-8C9C-4B53-0128345D787D}"/>
              </a:ext>
            </a:extLst>
          </p:cNvPr>
          <p:cNvSpPr>
            <a:spLocks noGrp="1"/>
          </p:cNvSpPr>
          <p:nvPr>
            <p:ph type="title"/>
          </p:nvPr>
        </p:nvSpPr>
        <p:spPr>
          <a:xfrm>
            <a:off x="561075" y="306482"/>
            <a:ext cx="11151499" cy="559572"/>
          </a:xfrm>
        </p:spPr>
        <p:txBody>
          <a:bodyPr wrap="square" lIns="0" tIns="18000" rIns="0" bIns="18000" anchor="ctr" anchorCtr="0">
            <a:spAutoFit/>
          </a:bodyPr>
          <a:lstStyle/>
          <a:p>
            <a:r>
              <a:rPr lang="en-US" sz="3400" noProof="0" dirty="0"/>
              <a:t>Design Issues: Memory Mapped Files</a:t>
            </a:r>
          </a:p>
        </p:txBody>
      </p:sp>
      <p:pic>
        <p:nvPicPr>
          <p:cNvPr id="13" name="Picture 12" descr="An illustration of design issues of memory mapped files.&#10;Long description is available in notes, press F6">
            <a:extLst>
              <a:ext uri="{FF2B5EF4-FFF2-40B4-BE49-F238E27FC236}">
                <a16:creationId xmlns:a16="http://schemas.microsoft.com/office/drawing/2014/main" id="{2762EFA3-B6E7-65FB-9768-D838F41740E5}"/>
              </a:ext>
            </a:extLst>
          </p:cNvPr>
          <p:cNvPicPr>
            <a:picLocks noChangeAspect="1"/>
          </p:cNvPicPr>
          <p:nvPr/>
        </p:nvPicPr>
        <p:blipFill>
          <a:blip r:embed="rId3"/>
          <a:stretch>
            <a:fillRect/>
          </a:stretch>
        </p:blipFill>
        <p:spPr>
          <a:xfrm>
            <a:off x="2865339" y="1031093"/>
            <a:ext cx="6478575" cy="3636286"/>
          </a:xfrm>
          <a:prstGeom prst="rect">
            <a:avLst/>
          </a:prstGeom>
        </p:spPr>
      </p:pic>
      <p:sp>
        <p:nvSpPr>
          <p:cNvPr id="3" name="Content Placeholder 2">
            <a:extLst>
              <a:ext uri="{FF2B5EF4-FFF2-40B4-BE49-F238E27FC236}">
                <a16:creationId xmlns:a16="http://schemas.microsoft.com/office/drawing/2014/main" id="{5904F30B-C35D-5F6B-9A16-D0277D41907D}"/>
              </a:ext>
            </a:extLst>
          </p:cNvPr>
          <p:cNvSpPr>
            <a:spLocks noGrp="1"/>
          </p:cNvSpPr>
          <p:nvPr>
            <p:ph sz="quarter" idx="13"/>
          </p:nvPr>
        </p:nvSpPr>
        <p:spPr>
          <a:xfrm>
            <a:off x="561076" y="4781517"/>
            <a:ext cx="11151498" cy="467239"/>
          </a:xfrm>
        </p:spPr>
        <p:txBody>
          <a:bodyPr wrap="square" lIns="0" tIns="18000" rIns="0" bIns="18000" anchor="ctr" anchorCtr="0">
            <a:spAutoFit/>
          </a:bodyPr>
          <a:lstStyle/>
          <a:p>
            <a:pPr marL="101600" indent="-101600">
              <a:buNone/>
            </a:pPr>
            <a:r>
              <a:rPr lang="en-US" sz="2800" noProof="0" dirty="0"/>
              <a:t>Shared libs special cases of memory mapped files</a:t>
            </a:r>
          </a:p>
        </p:txBody>
      </p:sp>
      <p:sp>
        <p:nvSpPr>
          <p:cNvPr id="4" name="Content Placeholder 3">
            <a:extLst>
              <a:ext uri="{FF2B5EF4-FFF2-40B4-BE49-F238E27FC236}">
                <a16:creationId xmlns:a16="http://schemas.microsoft.com/office/drawing/2014/main" id="{D6D1BF32-CAE4-D8E3-2871-4A80795CFA1C}"/>
              </a:ext>
            </a:extLst>
          </p:cNvPr>
          <p:cNvSpPr>
            <a:spLocks noGrp="1"/>
          </p:cNvSpPr>
          <p:nvPr>
            <p:ph sz="quarter" idx="14"/>
          </p:nvPr>
        </p:nvSpPr>
        <p:spPr>
          <a:xfrm>
            <a:off x="561077" y="5300012"/>
            <a:ext cx="3551355" cy="467239"/>
          </a:xfrm>
        </p:spPr>
        <p:txBody>
          <a:bodyPr wrap="square" lIns="0" tIns="18000" rIns="0" bIns="18000" anchor="ctr" anchorCtr="0">
            <a:spAutoFit/>
          </a:bodyPr>
          <a:lstStyle/>
          <a:p>
            <a:pPr marL="101600" indent="-101600">
              <a:buNone/>
            </a:pPr>
            <a:r>
              <a:rPr lang="en-US" sz="2800" noProof="0" dirty="0"/>
              <a:t>As pages are touched</a:t>
            </a:r>
          </a:p>
        </p:txBody>
      </p:sp>
      <p:graphicFrame>
        <p:nvGraphicFramePr>
          <p:cNvPr id="10" name="Object 9" descr="An arrow pointing toward right. ">
            <a:extLst>
              <a:ext uri="{FF2B5EF4-FFF2-40B4-BE49-F238E27FC236}">
                <a16:creationId xmlns:a16="http://schemas.microsoft.com/office/drawing/2014/main" id="{B371F779-010C-E124-8C41-B3D6DA9A9E24}"/>
              </a:ext>
            </a:extLst>
          </p:cNvPr>
          <p:cNvGraphicFramePr>
            <a:graphicFrameLocks noChangeAspect="1"/>
          </p:cNvGraphicFramePr>
          <p:nvPr>
            <p:extLst>
              <p:ext uri="{D42A27DB-BD31-4B8C-83A1-F6EECF244321}">
                <p14:modId xmlns:p14="http://schemas.microsoft.com/office/powerpoint/2010/main" val="3696481243"/>
              </p:ext>
            </p:extLst>
          </p:nvPr>
        </p:nvGraphicFramePr>
        <p:xfrm>
          <a:off x="4259831" y="5408920"/>
          <a:ext cx="584466" cy="318011"/>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0" name="Object 9" descr="A right headed arrow. ">
                        <a:extLst>
                          <a:ext uri="{FF2B5EF4-FFF2-40B4-BE49-F238E27FC236}">
                            <a16:creationId xmlns:a16="http://schemas.microsoft.com/office/drawing/2014/main" id="{B371F779-010C-E124-8C41-B3D6DA9A9E24}"/>
                          </a:ext>
                        </a:extLst>
                      </p:cNvPr>
                      <p:cNvPicPr/>
                      <p:nvPr/>
                    </p:nvPicPr>
                    <p:blipFill>
                      <a:blip r:embed="rId5"/>
                      <a:stretch>
                        <a:fillRect/>
                      </a:stretch>
                    </p:blipFill>
                    <p:spPr>
                      <a:xfrm>
                        <a:off x="4259831" y="5408920"/>
                        <a:ext cx="584466" cy="318011"/>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2970ACF9-8438-87A7-B6AF-318228DC36AB}"/>
              </a:ext>
            </a:extLst>
          </p:cNvPr>
          <p:cNvSpPr>
            <a:spLocks noGrp="1"/>
          </p:cNvSpPr>
          <p:nvPr>
            <p:ph sz="quarter" idx="15"/>
          </p:nvPr>
        </p:nvSpPr>
        <p:spPr>
          <a:xfrm>
            <a:off x="4991697" y="5317015"/>
            <a:ext cx="3928186" cy="467239"/>
          </a:xfrm>
        </p:spPr>
        <p:txBody>
          <a:bodyPr wrap="square" lIns="0" tIns="18000" rIns="0" bIns="18000" anchor="ctr" anchorCtr="0">
            <a:spAutoFit/>
          </a:bodyPr>
          <a:lstStyle/>
          <a:p>
            <a:pPr marL="101600" indent="-101600">
              <a:buNone/>
            </a:pPr>
            <a:r>
              <a:rPr lang="en-US" sz="2800" noProof="0" dirty="0"/>
              <a:t>demand paged from disk</a:t>
            </a:r>
          </a:p>
        </p:txBody>
      </p:sp>
      <p:sp>
        <p:nvSpPr>
          <p:cNvPr id="6" name="Content Placeholder 5">
            <a:extLst>
              <a:ext uri="{FF2B5EF4-FFF2-40B4-BE49-F238E27FC236}">
                <a16:creationId xmlns:a16="http://schemas.microsoft.com/office/drawing/2014/main" id="{E7162B60-0884-42CA-051D-FB61CE614EE1}"/>
              </a:ext>
            </a:extLst>
          </p:cNvPr>
          <p:cNvSpPr>
            <a:spLocks noGrp="1"/>
          </p:cNvSpPr>
          <p:nvPr>
            <p:ph sz="quarter" idx="16"/>
          </p:nvPr>
        </p:nvSpPr>
        <p:spPr>
          <a:xfrm>
            <a:off x="567904" y="5879206"/>
            <a:ext cx="3189557" cy="467239"/>
          </a:xfrm>
        </p:spPr>
        <p:txBody>
          <a:bodyPr wrap="square" lIns="0" tIns="18000" rIns="0" bIns="18000" anchor="ctr" anchorCtr="0">
            <a:spAutoFit/>
          </a:bodyPr>
          <a:lstStyle/>
          <a:p>
            <a:pPr marL="101600" indent="-101600">
              <a:buNone/>
            </a:pPr>
            <a:r>
              <a:rPr lang="en-US" sz="2800" noProof="0" dirty="0"/>
              <a:t>When process exits</a:t>
            </a:r>
          </a:p>
        </p:txBody>
      </p:sp>
      <p:graphicFrame>
        <p:nvGraphicFramePr>
          <p:cNvPr id="11" name="Object 10" descr="An arrow pointing toward right. ">
            <a:extLst>
              <a:ext uri="{FF2B5EF4-FFF2-40B4-BE49-F238E27FC236}">
                <a16:creationId xmlns:a16="http://schemas.microsoft.com/office/drawing/2014/main" id="{D72F393C-02B4-2E51-4D8A-13FF9B5E84F4}"/>
              </a:ext>
            </a:extLst>
          </p:cNvPr>
          <p:cNvGraphicFramePr>
            <a:graphicFrameLocks noChangeAspect="1"/>
          </p:cNvGraphicFramePr>
          <p:nvPr>
            <p:extLst>
              <p:ext uri="{D42A27DB-BD31-4B8C-83A1-F6EECF244321}">
                <p14:modId xmlns:p14="http://schemas.microsoft.com/office/powerpoint/2010/main" val="3475454870"/>
              </p:ext>
            </p:extLst>
          </p:nvPr>
        </p:nvGraphicFramePr>
        <p:xfrm>
          <a:off x="3843187" y="5980078"/>
          <a:ext cx="500214" cy="349812"/>
        </p:xfrm>
        <a:graphic>
          <a:graphicData uri="http://schemas.openxmlformats.org/presentationml/2006/ole">
            <mc:AlternateContent xmlns:mc="http://schemas.openxmlformats.org/markup-compatibility/2006">
              <mc:Choice xmlns:v="urn:schemas-microsoft-com:vml" Requires="v">
                <p:oleObj name="Equation" r:id="rId6" imgW="190440" imgH="139680" progId="Equation.DSMT4">
                  <p:embed/>
                </p:oleObj>
              </mc:Choice>
              <mc:Fallback>
                <p:oleObj name="Equation" r:id="rId6" imgW="190440" imgH="139680" progId="Equation.DSMT4">
                  <p:embed/>
                  <p:pic>
                    <p:nvPicPr>
                      <p:cNvPr id="11" name="Object 10" descr="A right headed arrow. ">
                        <a:extLst>
                          <a:ext uri="{FF2B5EF4-FFF2-40B4-BE49-F238E27FC236}">
                            <a16:creationId xmlns:a16="http://schemas.microsoft.com/office/drawing/2014/main" id="{D72F393C-02B4-2E51-4D8A-13FF9B5E84F4}"/>
                          </a:ext>
                        </a:extLst>
                      </p:cNvPr>
                      <p:cNvPicPr/>
                      <p:nvPr/>
                    </p:nvPicPr>
                    <p:blipFill>
                      <a:blip r:embed="rId5"/>
                      <a:stretch>
                        <a:fillRect/>
                      </a:stretch>
                    </p:blipFill>
                    <p:spPr>
                      <a:xfrm>
                        <a:off x="3843187" y="5980078"/>
                        <a:ext cx="500214" cy="349812"/>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82CFEEAE-04E0-5010-CB32-902213BCDA25}"/>
              </a:ext>
            </a:extLst>
          </p:cNvPr>
          <p:cNvSpPr>
            <a:spLocks noGrp="1"/>
          </p:cNvSpPr>
          <p:nvPr>
            <p:ph sz="quarter" idx="17"/>
          </p:nvPr>
        </p:nvSpPr>
        <p:spPr>
          <a:xfrm>
            <a:off x="4537678" y="5875051"/>
            <a:ext cx="4593857" cy="467239"/>
          </a:xfrm>
        </p:spPr>
        <p:txBody>
          <a:bodyPr wrap="square" lIns="0" tIns="18000" rIns="0" bIns="18000" anchor="ctr" anchorCtr="0">
            <a:spAutoFit/>
          </a:bodyPr>
          <a:lstStyle/>
          <a:p>
            <a:pPr marL="101600" indent="-101600">
              <a:buNone/>
            </a:pPr>
            <a:r>
              <a:rPr lang="en-US" sz="2800" noProof="0" dirty="0"/>
              <a:t>write dirty pages back to disk</a:t>
            </a:r>
          </a:p>
        </p:txBody>
      </p:sp>
    </p:spTree>
    <p:extLst>
      <p:ext uri="{BB962C8B-B14F-4D97-AF65-F5344CB8AC3E}">
        <p14:creationId xmlns:p14="http://schemas.microsoft.com/office/powerpoint/2010/main" val="38803724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AFE2-C221-8C9C-4B53-0128345D787D}"/>
              </a:ext>
            </a:extLst>
          </p:cNvPr>
          <p:cNvSpPr>
            <a:spLocks noGrp="1"/>
          </p:cNvSpPr>
          <p:nvPr>
            <p:ph type="title"/>
          </p:nvPr>
        </p:nvSpPr>
        <p:spPr>
          <a:xfrm>
            <a:off x="561075" y="306482"/>
            <a:ext cx="11151499" cy="559572"/>
          </a:xfrm>
        </p:spPr>
        <p:txBody>
          <a:bodyPr wrap="square" lIns="0" tIns="18000" rIns="0" bIns="18000" anchor="ctr" anchorCtr="0">
            <a:spAutoFit/>
          </a:bodyPr>
          <a:lstStyle/>
          <a:p>
            <a:r>
              <a:rPr lang="en-US" sz="3400" noProof="0" dirty="0"/>
              <a:t>Design Issues: Cleaning Policy</a:t>
            </a:r>
          </a:p>
        </p:txBody>
      </p:sp>
      <p:sp>
        <p:nvSpPr>
          <p:cNvPr id="3" name="Content Placeholder 2">
            <a:extLst>
              <a:ext uri="{FF2B5EF4-FFF2-40B4-BE49-F238E27FC236}">
                <a16:creationId xmlns:a16="http://schemas.microsoft.com/office/drawing/2014/main" id="{5904F30B-C35D-5F6B-9A16-D0277D41907D}"/>
              </a:ext>
            </a:extLst>
          </p:cNvPr>
          <p:cNvSpPr>
            <a:spLocks noGrp="1"/>
          </p:cNvSpPr>
          <p:nvPr>
            <p:ph sz="quarter" idx="13"/>
          </p:nvPr>
        </p:nvSpPr>
        <p:spPr>
          <a:xfrm>
            <a:off x="561075" y="1171053"/>
            <a:ext cx="11151499" cy="1913789"/>
          </a:xfrm>
        </p:spPr>
        <p:txBody>
          <a:bodyPr wrap="square" lIns="0" tIns="18000" rIns="0" bIns="18000" anchor="ctr" anchorCtr="0">
            <a:spAutoFit/>
          </a:bodyPr>
          <a:lstStyle/>
          <a:p>
            <a:pPr marL="342900" indent="-342900">
              <a:spcBef>
                <a:spcPts val="600"/>
              </a:spcBef>
            </a:pPr>
            <a:r>
              <a:rPr lang="en-US" sz="2800" noProof="0" dirty="0"/>
              <a:t>Paging works well if plenty of free pages. What if we run short?</a:t>
            </a:r>
          </a:p>
          <a:p>
            <a:pPr marL="342900" indent="-342900">
              <a:spcBef>
                <a:spcPts val="600"/>
              </a:spcBef>
            </a:pPr>
            <a:r>
              <a:rPr lang="en-US" sz="2800" noProof="0" dirty="0"/>
              <a:t>Indirect reclaim: Paging daemon sleeps and then evicts pages if free pages are in short supply</a:t>
            </a:r>
          </a:p>
          <a:p>
            <a:pPr marL="342900" indent="-342900">
              <a:spcBef>
                <a:spcPts val="600"/>
              </a:spcBef>
            </a:pPr>
            <a:r>
              <a:rPr lang="en-US" sz="2800" noProof="0" dirty="0"/>
              <a:t>Leaves them in memory -- easy reuse</a:t>
            </a:r>
          </a:p>
        </p:txBody>
      </p:sp>
    </p:spTree>
    <p:extLst>
      <p:ext uri="{BB962C8B-B14F-4D97-AF65-F5344CB8AC3E}">
        <p14:creationId xmlns:p14="http://schemas.microsoft.com/office/powerpoint/2010/main" val="18953774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AFE2-C221-8C9C-4B53-0128345D787D}"/>
              </a:ext>
            </a:extLst>
          </p:cNvPr>
          <p:cNvSpPr>
            <a:spLocks noGrp="1"/>
          </p:cNvSpPr>
          <p:nvPr>
            <p:ph type="title"/>
          </p:nvPr>
        </p:nvSpPr>
        <p:spPr>
          <a:xfrm>
            <a:off x="561075" y="298755"/>
            <a:ext cx="11151499" cy="559572"/>
          </a:xfrm>
        </p:spPr>
        <p:txBody>
          <a:bodyPr wrap="square" lIns="0" tIns="18000" rIns="0" bIns="18000" anchor="ctr" anchorCtr="0">
            <a:spAutoFit/>
          </a:bodyPr>
          <a:lstStyle/>
          <a:p>
            <a:r>
              <a:rPr lang="en-US" sz="3400" noProof="0" dirty="0"/>
              <a:t>Design Issues: Virtual Memory Interface</a:t>
            </a:r>
          </a:p>
        </p:txBody>
      </p:sp>
      <p:sp>
        <p:nvSpPr>
          <p:cNvPr id="3" name="Content Placeholder 2">
            <a:extLst>
              <a:ext uri="{FF2B5EF4-FFF2-40B4-BE49-F238E27FC236}">
                <a16:creationId xmlns:a16="http://schemas.microsoft.com/office/drawing/2014/main" id="{5904F30B-C35D-5F6B-9A16-D0277D41907D}"/>
              </a:ext>
            </a:extLst>
          </p:cNvPr>
          <p:cNvSpPr>
            <a:spLocks noGrp="1"/>
          </p:cNvSpPr>
          <p:nvPr>
            <p:ph sz="quarter" idx="13"/>
          </p:nvPr>
        </p:nvSpPr>
        <p:spPr>
          <a:xfrm>
            <a:off x="561974" y="992857"/>
            <a:ext cx="11150599" cy="5289072"/>
          </a:xfrm>
        </p:spPr>
        <p:txBody>
          <a:bodyPr wrap="square" lIns="0" tIns="18000" rIns="0" bIns="18000" anchor="ctr" anchorCtr="0">
            <a:spAutoFit/>
          </a:bodyPr>
          <a:lstStyle/>
          <a:p>
            <a:pPr marL="342900" indent="-342900">
              <a:spcBef>
                <a:spcPts val="400"/>
              </a:spcBef>
            </a:pPr>
            <a:r>
              <a:rPr lang="en-US" sz="2800" noProof="0" dirty="0"/>
              <a:t>Allocator interface</a:t>
            </a:r>
          </a:p>
          <a:p>
            <a:pPr marL="829818" lvl="1" indent="-342900">
              <a:spcBef>
                <a:spcPts val="400"/>
              </a:spcBef>
            </a:pPr>
            <a:r>
              <a:rPr lang="en-US" sz="2800" noProof="0" dirty="0">
                <a:latin typeface="Consolas" panose="020B0609020204030204" pitchFamily="49" charset="0"/>
                <a:cs typeface="Arial" panose="020B0604020202020204" pitchFamily="34" charset="0"/>
              </a:rPr>
              <a:t>malloc</a:t>
            </a:r>
            <a:r>
              <a:rPr lang="en-US" sz="2800" noProof="0" dirty="0"/>
              <a:t> family, </a:t>
            </a:r>
            <a:r>
              <a:rPr lang="en-US" sz="2800" noProof="0" dirty="0" err="1">
                <a:latin typeface="Consolas" panose="020B0609020204030204" pitchFamily="49" charset="0"/>
              </a:rPr>
              <a:t>mmap</a:t>
            </a:r>
            <a:r>
              <a:rPr lang="en-US" sz="2800" noProof="0" dirty="0"/>
              <a:t> family</a:t>
            </a:r>
          </a:p>
          <a:p>
            <a:pPr marL="342900" indent="-342900">
              <a:spcBef>
                <a:spcPts val="400"/>
              </a:spcBef>
            </a:pPr>
            <a:r>
              <a:rPr lang="en-US" sz="2800" noProof="0" dirty="0"/>
              <a:t>Memory-mapped files</a:t>
            </a:r>
          </a:p>
          <a:p>
            <a:pPr marL="829818" lvl="1" indent="-342900">
              <a:spcBef>
                <a:spcPts val="400"/>
              </a:spcBef>
            </a:pPr>
            <a:r>
              <a:rPr lang="en-US" sz="2800" noProof="0" dirty="0"/>
              <a:t>Treat files as memory objects for faster I/O</a:t>
            </a:r>
          </a:p>
          <a:p>
            <a:pPr marL="829818" lvl="1" indent="-342900">
              <a:spcBef>
                <a:spcPts val="400"/>
              </a:spcBef>
            </a:pPr>
            <a:r>
              <a:rPr lang="en-US" sz="2800" noProof="0" dirty="0"/>
              <a:t>Facilitate code sharing for programs/shared libraries</a:t>
            </a:r>
          </a:p>
          <a:p>
            <a:pPr marL="342900" indent="-342900">
              <a:spcBef>
                <a:spcPts val="400"/>
              </a:spcBef>
            </a:pPr>
            <a:r>
              <a:rPr lang="en-US" sz="2800" noProof="0" dirty="0"/>
              <a:t>Copy-on-write semantics</a:t>
            </a:r>
          </a:p>
          <a:p>
            <a:pPr marL="829818" lvl="1" indent="-342900">
              <a:spcBef>
                <a:spcPts val="400"/>
              </a:spcBef>
            </a:pPr>
            <a:r>
              <a:rPr lang="en-US" sz="2800" noProof="0" dirty="0"/>
              <a:t>Lazy copying for </a:t>
            </a:r>
            <a:r>
              <a:rPr lang="en-US" sz="2800" noProof="0" dirty="0">
                <a:latin typeface="Consolas" panose="020B0609020204030204" pitchFamily="49" charset="0"/>
              </a:rPr>
              <a:t>fork</a:t>
            </a:r>
            <a:r>
              <a:rPr lang="en-US" sz="2800" noProof="0" dirty="0"/>
              <a:t>(), deduplication, checkpointing, etc.</a:t>
            </a:r>
          </a:p>
          <a:p>
            <a:pPr marL="342900" indent="-342900">
              <a:spcBef>
                <a:spcPts val="400"/>
              </a:spcBef>
            </a:pPr>
            <a:r>
              <a:rPr lang="en-US" sz="2800" noProof="0" dirty="0"/>
              <a:t>Shared memory</a:t>
            </a:r>
          </a:p>
          <a:p>
            <a:pPr marL="829818" lvl="1" indent="-342900">
              <a:spcBef>
                <a:spcPts val="400"/>
              </a:spcBef>
            </a:pPr>
            <a:r>
              <a:rPr lang="en-US" sz="2800" noProof="0" dirty="0"/>
              <a:t>MAP_SHARED mappings, key-based, file-based</a:t>
            </a:r>
          </a:p>
          <a:p>
            <a:pPr marL="342900" indent="-342900">
              <a:spcBef>
                <a:spcPts val="400"/>
              </a:spcBef>
            </a:pPr>
            <a:r>
              <a:rPr lang="en-US" sz="2800" noProof="0" dirty="0"/>
              <a:t>Distributed shared memory</a:t>
            </a:r>
          </a:p>
          <a:p>
            <a:pPr marL="829818" lvl="1" indent="-342900">
              <a:spcBef>
                <a:spcPts val="400"/>
              </a:spcBef>
            </a:pPr>
            <a:r>
              <a:rPr lang="en-US" sz="2800" noProof="0" dirty="0"/>
              <a:t>Shared memory semantics over the network</a:t>
            </a:r>
          </a:p>
        </p:txBody>
      </p:sp>
    </p:spTree>
    <p:extLst>
      <p:ext uri="{BB962C8B-B14F-4D97-AF65-F5344CB8AC3E}">
        <p14:creationId xmlns:p14="http://schemas.microsoft.com/office/powerpoint/2010/main" val="10756741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AFE2-C221-8C9C-4B53-0128345D787D}"/>
              </a:ext>
            </a:extLst>
          </p:cNvPr>
          <p:cNvSpPr>
            <a:spLocks noGrp="1"/>
          </p:cNvSpPr>
          <p:nvPr>
            <p:ph type="title"/>
          </p:nvPr>
        </p:nvSpPr>
        <p:spPr>
          <a:xfrm>
            <a:off x="561075" y="287432"/>
            <a:ext cx="11151499" cy="559572"/>
          </a:xfrm>
        </p:spPr>
        <p:txBody>
          <a:bodyPr wrap="square" lIns="0" tIns="18000" rIns="0" bIns="18000" anchor="ctr" anchorCtr="0">
            <a:spAutoFit/>
          </a:bodyPr>
          <a:lstStyle/>
          <a:p>
            <a:r>
              <a:rPr lang="en-US" sz="3400" noProof="0" dirty="0"/>
              <a:t>Page Fault Handling (1)</a:t>
            </a:r>
            <a:endParaRPr lang="en-US" sz="2600" noProof="0" dirty="0"/>
          </a:p>
        </p:txBody>
      </p:sp>
      <p:sp>
        <p:nvSpPr>
          <p:cNvPr id="3" name="Content Placeholder 2">
            <a:extLst>
              <a:ext uri="{FF2B5EF4-FFF2-40B4-BE49-F238E27FC236}">
                <a16:creationId xmlns:a16="http://schemas.microsoft.com/office/drawing/2014/main" id="{5904F30B-C35D-5F6B-9A16-D0277D41907D}"/>
              </a:ext>
            </a:extLst>
          </p:cNvPr>
          <p:cNvSpPr>
            <a:spLocks noGrp="1"/>
          </p:cNvSpPr>
          <p:nvPr>
            <p:ph sz="quarter" idx="13"/>
          </p:nvPr>
        </p:nvSpPr>
        <p:spPr>
          <a:xfrm>
            <a:off x="561075" y="990549"/>
            <a:ext cx="11151499" cy="3206450"/>
          </a:xfrm>
        </p:spPr>
        <p:txBody>
          <a:bodyPr wrap="square" lIns="0" tIns="18000" rIns="0" bIns="18000" anchor="ctr" anchorCtr="0">
            <a:spAutoFit/>
          </a:bodyPr>
          <a:lstStyle/>
          <a:p>
            <a:pPr marL="457200" indent="-457200">
              <a:spcBef>
                <a:spcPts val="400"/>
              </a:spcBef>
              <a:buFont typeface="+mj-lt"/>
              <a:buAutoNum type="arabicPeriod"/>
            </a:pPr>
            <a:r>
              <a:rPr lang="en-US" sz="2800" noProof="0" dirty="0"/>
              <a:t>The hardware traps to kernel, saving program counter on stack.</a:t>
            </a:r>
          </a:p>
          <a:p>
            <a:pPr marL="457200" indent="-457200">
              <a:spcBef>
                <a:spcPts val="400"/>
              </a:spcBef>
              <a:buFont typeface="+mj-lt"/>
              <a:buAutoNum type="arabicPeriod"/>
            </a:pPr>
            <a:r>
              <a:rPr lang="en-US" sz="2800" noProof="0" dirty="0"/>
              <a:t>Assembly code routine started to save registers and other volatile info. Calls the page fault handler</a:t>
            </a:r>
          </a:p>
          <a:p>
            <a:pPr marL="457200" indent="-457200">
              <a:spcBef>
                <a:spcPts val="400"/>
              </a:spcBef>
              <a:buFont typeface="+mj-lt"/>
              <a:buAutoNum type="arabicPeriod"/>
            </a:pPr>
            <a:r>
              <a:rPr lang="en-US" sz="2800" noProof="0" dirty="0"/>
              <a:t>System discovers page fault has occurred, tries to discover which virtual page needed</a:t>
            </a:r>
          </a:p>
          <a:p>
            <a:pPr marL="457200" indent="-457200">
              <a:spcBef>
                <a:spcPts val="400"/>
              </a:spcBef>
              <a:buFont typeface="+mj-lt"/>
              <a:buAutoNum type="arabicPeriod"/>
            </a:pPr>
            <a:r>
              <a:rPr lang="en-US" sz="2800" noProof="0" dirty="0"/>
              <a:t>Once virtual address caused fault is known, system checks to see if address valid and the protection consistent with access</a:t>
            </a:r>
          </a:p>
        </p:txBody>
      </p:sp>
    </p:spTree>
    <p:extLst>
      <p:ext uri="{BB962C8B-B14F-4D97-AF65-F5344CB8AC3E}">
        <p14:creationId xmlns:p14="http://schemas.microsoft.com/office/powerpoint/2010/main" val="5622727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AFE2-C221-8C9C-4B53-0128345D787D}"/>
              </a:ext>
            </a:extLst>
          </p:cNvPr>
          <p:cNvSpPr>
            <a:spLocks noGrp="1"/>
          </p:cNvSpPr>
          <p:nvPr>
            <p:ph type="title"/>
          </p:nvPr>
        </p:nvSpPr>
        <p:spPr>
          <a:xfrm>
            <a:off x="561075" y="306482"/>
            <a:ext cx="11151499" cy="559572"/>
          </a:xfrm>
        </p:spPr>
        <p:txBody>
          <a:bodyPr wrap="square" lIns="0" tIns="18000" rIns="0" bIns="18000" anchor="ctr" anchorCtr="0">
            <a:spAutoFit/>
          </a:bodyPr>
          <a:lstStyle/>
          <a:p>
            <a:r>
              <a:rPr lang="en-US" sz="3400" noProof="0" dirty="0"/>
              <a:t>Page Fault Handling (2)</a:t>
            </a:r>
            <a:endParaRPr lang="en-US" sz="2600" noProof="0" dirty="0"/>
          </a:p>
        </p:txBody>
      </p:sp>
      <p:sp>
        <p:nvSpPr>
          <p:cNvPr id="3" name="Content Placeholder 2">
            <a:extLst>
              <a:ext uri="{FF2B5EF4-FFF2-40B4-BE49-F238E27FC236}">
                <a16:creationId xmlns:a16="http://schemas.microsoft.com/office/drawing/2014/main" id="{5904F30B-C35D-5F6B-9A16-D0277D41907D}"/>
              </a:ext>
            </a:extLst>
          </p:cNvPr>
          <p:cNvSpPr>
            <a:spLocks noGrp="1"/>
          </p:cNvSpPr>
          <p:nvPr>
            <p:ph sz="quarter" idx="13"/>
          </p:nvPr>
        </p:nvSpPr>
        <p:spPr>
          <a:xfrm>
            <a:off x="552449" y="993950"/>
            <a:ext cx="11151499" cy="3586041"/>
          </a:xfrm>
        </p:spPr>
        <p:txBody>
          <a:bodyPr wrap="square" lIns="0" tIns="18000" rIns="0" bIns="18000" anchor="ctr" anchorCtr="0">
            <a:spAutoFit/>
          </a:bodyPr>
          <a:lstStyle/>
          <a:p>
            <a:pPr marL="457200" indent="-457200">
              <a:spcBef>
                <a:spcPts val="400"/>
              </a:spcBef>
              <a:buFont typeface="+mj-lt"/>
              <a:buAutoNum type="arabicPeriod" startAt="5"/>
            </a:pPr>
            <a:r>
              <a:rPr lang="en-US" sz="2800" noProof="0" dirty="0"/>
              <a:t>If frame selected dirty, page is scheduled for transfer to nonvolatile storage, context switch takes place, suspending faulting process</a:t>
            </a:r>
          </a:p>
          <a:p>
            <a:pPr marL="457200" indent="-457200">
              <a:spcBef>
                <a:spcPts val="400"/>
              </a:spcBef>
              <a:buFont typeface="+mj-lt"/>
              <a:buAutoNum type="arabicPeriod" startAt="5"/>
            </a:pPr>
            <a:r>
              <a:rPr lang="en-US" sz="2800" noProof="0" dirty="0"/>
              <a:t>As soon as frame clean, operating system looks up disk address where needed page is, schedules disk or </a:t>
            </a:r>
            <a:r>
              <a:rPr lang="en-US" sz="2800" spc="-350" noProof="0" dirty="0"/>
              <a:t>S </a:t>
            </a:r>
            <a:r>
              <a:rPr lang="en-US" sz="2800" spc="-350" noProof="0" dirty="0" err="1"/>
              <a:t>S</a:t>
            </a:r>
            <a:r>
              <a:rPr lang="en-US" sz="2800" spc="-350" noProof="0" dirty="0"/>
              <a:t> </a:t>
            </a:r>
            <a:r>
              <a:rPr lang="en-US" sz="2800" noProof="0" dirty="0"/>
              <a:t>D operation to bring it in.</a:t>
            </a:r>
          </a:p>
          <a:p>
            <a:pPr marL="457200" indent="-457200">
              <a:spcBef>
                <a:spcPts val="400"/>
              </a:spcBef>
              <a:buFont typeface="+mj-lt"/>
              <a:buAutoNum type="arabicPeriod" startAt="5"/>
            </a:pPr>
            <a:r>
              <a:rPr lang="en-US" sz="2800" noProof="0" dirty="0"/>
              <a:t>When disk or </a:t>
            </a:r>
            <a:r>
              <a:rPr lang="en-US" sz="2800" spc="-350" noProof="0" dirty="0"/>
              <a:t>S </a:t>
            </a:r>
            <a:r>
              <a:rPr lang="en-US" sz="2800" spc="-350" noProof="0" dirty="0" err="1"/>
              <a:t>S</a:t>
            </a:r>
            <a:r>
              <a:rPr lang="en-US" sz="2800" spc="-350" noProof="0" dirty="0"/>
              <a:t> </a:t>
            </a:r>
            <a:r>
              <a:rPr lang="en-US" sz="2800" noProof="0" dirty="0"/>
              <a:t>D interrupt indicates page has arrived, tables updated to reflect position, and frame marked as being in normal state.</a:t>
            </a:r>
          </a:p>
        </p:txBody>
      </p:sp>
    </p:spTree>
    <p:extLst>
      <p:ext uri="{BB962C8B-B14F-4D97-AF65-F5344CB8AC3E}">
        <p14:creationId xmlns:p14="http://schemas.microsoft.com/office/powerpoint/2010/main" val="11196410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AFE2-C221-8C9C-4B53-0128345D787D}"/>
              </a:ext>
            </a:extLst>
          </p:cNvPr>
          <p:cNvSpPr>
            <a:spLocks noGrp="1"/>
          </p:cNvSpPr>
          <p:nvPr>
            <p:ph type="title"/>
          </p:nvPr>
        </p:nvSpPr>
        <p:spPr>
          <a:xfrm>
            <a:off x="561075" y="287432"/>
            <a:ext cx="11151499" cy="559572"/>
          </a:xfrm>
        </p:spPr>
        <p:txBody>
          <a:bodyPr wrap="square" lIns="0" tIns="18000" rIns="0" bIns="18000" anchor="ctr" anchorCtr="0">
            <a:spAutoFit/>
          </a:bodyPr>
          <a:lstStyle/>
          <a:p>
            <a:r>
              <a:rPr lang="en-US" sz="3400" noProof="0" dirty="0"/>
              <a:t>Page Fault Handling (3)</a:t>
            </a:r>
            <a:endParaRPr lang="en-US" sz="2600" noProof="0" dirty="0"/>
          </a:p>
        </p:txBody>
      </p:sp>
      <p:sp>
        <p:nvSpPr>
          <p:cNvPr id="3" name="Content Placeholder 2">
            <a:extLst>
              <a:ext uri="{FF2B5EF4-FFF2-40B4-BE49-F238E27FC236}">
                <a16:creationId xmlns:a16="http://schemas.microsoft.com/office/drawing/2014/main" id="{5904F30B-C35D-5F6B-9A16-D0277D41907D}"/>
              </a:ext>
            </a:extLst>
          </p:cNvPr>
          <p:cNvSpPr>
            <a:spLocks noGrp="1"/>
          </p:cNvSpPr>
          <p:nvPr>
            <p:ph sz="quarter" idx="13"/>
          </p:nvPr>
        </p:nvSpPr>
        <p:spPr>
          <a:xfrm>
            <a:off x="561974" y="995313"/>
            <a:ext cx="11151499" cy="2724267"/>
          </a:xfrm>
        </p:spPr>
        <p:txBody>
          <a:bodyPr wrap="square" lIns="0" tIns="18000" rIns="0" bIns="18000" anchor="ctr" anchorCtr="0">
            <a:spAutoFit/>
          </a:bodyPr>
          <a:lstStyle/>
          <a:p>
            <a:pPr marL="457200" indent="-457200">
              <a:spcBef>
                <a:spcPts val="400"/>
              </a:spcBef>
              <a:buFont typeface="+mj-lt"/>
              <a:buAutoNum type="arabicPeriod" startAt="8"/>
            </a:pPr>
            <a:r>
              <a:rPr lang="en-US" sz="2800" noProof="0" dirty="0"/>
              <a:t>Faulting instruction backed up to state it had when it began and program counter is reset</a:t>
            </a:r>
          </a:p>
          <a:p>
            <a:pPr marL="457200" indent="-457200">
              <a:spcBef>
                <a:spcPts val="400"/>
              </a:spcBef>
              <a:buFont typeface="+mj-lt"/>
              <a:buAutoNum type="arabicPeriod" startAt="8"/>
            </a:pPr>
            <a:r>
              <a:rPr lang="en-US" sz="2800" noProof="0" dirty="0"/>
              <a:t>Faulting process is scheduled, operating system returns to routine that called it.</a:t>
            </a:r>
          </a:p>
          <a:p>
            <a:pPr marL="457200" indent="-457200">
              <a:spcBef>
                <a:spcPts val="400"/>
              </a:spcBef>
              <a:buFont typeface="+mj-lt"/>
              <a:buAutoNum type="arabicPeriod" startAt="8"/>
            </a:pPr>
            <a:r>
              <a:rPr lang="en-US" sz="2800" noProof="0" dirty="0"/>
              <a:t> Routine reloads registers and other state information, returns to user space to continue execution where it left off</a:t>
            </a:r>
          </a:p>
        </p:txBody>
      </p:sp>
    </p:spTree>
    <p:extLst>
      <p:ext uri="{BB962C8B-B14F-4D97-AF65-F5344CB8AC3E}">
        <p14:creationId xmlns:p14="http://schemas.microsoft.com/office/powerpoint/2010/main" val="17325930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AFE2-C221-8C9C-4B53-0128345D787D}"/>
              </a:ext>
            </a:extLst>
          </p:cNvPr>
          <p:cNvSpPr>
            <a:spLocks noGrp="1"/>
          </p:cNvSpPr>
          <p:nvPr>
            <p:ph type="title"/>
          </p:nvPr>
        </p:nvSpPr>
        <p:spPr>
          <a:xfrm>
            <a:off x="561975" y="270889"/>
            <a:ext cx="11150599" cy="590349"/>
          </a:xfrm>
        </p:spPr>
        <p:txBody>
          <a:bodyPr wrap="square" lIns="0" tIns="18000" rIns="0" bIns="18000" anchor="ctr" anchorCtr="0">
            <a:spAutoFit/>
          </a:bodyPr>
          <a:lstStyle/>
          <a:p>
            <a:r>
              <a:rPr lang="en-US" sz="3400" noProof="0" dirty="0"/>
              <a:t>Separation of Policy and Mechanism</a:t>
            </a:r>
            <a:r>
              <a:rPr lang="en-US" noProof="0" dirty="0"/>
              <a:t> (1)</a:t>
            </a:r>
            <a:endParaRPr lang="en-US" sz="2600" noProof="0" dirty="0"/>
          </a:p>
        </p:txBody>
      </p:sp>
      <p:sp>
        <p:nvSpPr>
          <p:cNvPr id="3" name="Content Placeholder 2">
            <a:extLst>
              <a:ext uri="{FF2B5EF4-FFF2-40B4-BE49-F238E27FC236}">
                <a16:creationId xmlns:a16="http://schemas.microsoft.com/office/drawing/2014/main" id="{5904F30B-C35D-5F6B-9A16-D0277D41907D}"/>
              </a:ext>
            </a:extLst>
          </p:cNvPr>
          <p:cNvSpPr>
            <a:spLocks noGrp="1"/>
          </p:cNvSpPr>
          <p:nvPr>
            <p:ph sz="quarter" idx="13"/>
          </p:nvPr>
        </p:nvSpPr>
        <p:spPr>
          <a:xfrm>
            <a:off x="577852" y="985003"/>
            <a:ext cx="11129088" cy="3309042"/>
          </a:xfrm>
        </p:spPr>
        <p:txBody>
          <a:bodyPr wrap="square" lIns="0" tIns="18000" rIns="0" bIns="18000" anchor="ctr" anchorCtr="0">
            <a:spAutoFit/>
          </a:bodyPr>
          <a:lstStyle/>
          <a:p>
            <a:pPr marL="342900" indent="-342900">
              <a:spcBef>
                <a:spcPts val="400"/>
              </a:spcBef>
            </a:pPr>
            <a:r>
              <a:rPr lang="en-US" sz="2800" noProof="0" dirty="0"/>
              <a:t>The separation is important for managing the complexity of the system. </a:t>
            </a:r>
          </a:p>
          <a:p>
            <a:pPr marL="342900" indent="-342900">
              <a:spcBef>
                <a:spcPts val="400"/>
              </a:spcBef>
            </a:pPr>
            <a:r>
              <a:rPr lang="en-US" sz="2800" noProof="0" dirty="0"/>
              <a:t>Not always trivial. Example:</a:t>
            </a:r>
          </a:p>
          <a:p>
            <a:pPr marL="342900" indent="-342900">
              <a:spcBef>
                <a:spcPts val="400"/>
              </a:spcBef>
            </a:pPr>
            <a:r>
              <a:rPr lang="en-US" sz="2800" noProof="0" dirty="0"/>
              <a:t>Memory management system is divided into three parts</a:t>
            </a:r>
          </a:p>
          <a:p>
            <a:pPr marL="829818" lvl="1" indent="-342900">
              <a:spcBef>
                <a:spcPts val="400"/>
              </a:spcBef>
            </a:pPr>
            <a:r>
              <a:rPr lang="en-US" sz="2800" noProof="0" dirty="0"/>
              <a:t>A low-level </a:t>
            </a:r>
            <a:r>
              <a:rPr lang="en-US" sz="2800" spc="-350" noProof="0" dirty="0"/>
              <a:t>M </a:t>
            </a:r>
            <a:r>
              <a:rPr lang="en-US" sz="2800" spc="-350" noProof="0" dirty="0" err="1"/>
              <a:t>M</a:t>
            </a:r>
            <a:r>
              <a:rPr lang="en-US" sz="2800" spc="-350" noProof="0" dirty="0"/>
              <a:t> </a:t>
            </a:r>
            <a:r>
              <a:rPr lang="en-US" sz="2800" noProof="0" dirty="0"/>
              <a:t>U handler.</a:t>
            </a:r>
          </a:p>
          <a:p>
            <a:pPr marL="829818" lvl="1" indent="-342900">
              <a:spcBef>
                <a:spcPts val="400"/>
              </a:spcBef>
            </a:pPr>
            <a:r>
              <a:rPr lang="en-US" sz="2800" noProof="0" dirty="0"/>
              <a:t>A page fault handler that is part of the kernel.</a:t>
            </a:r>
          </a:p>
          <a:p>
            <a:pPr marL="829818" lvl="1" indent="-342900">
              <a:spcBef>
                <a:spcPts val="400"/>
              </a:spcBef>
            </a:pPr>
            <a:r>
              <a:rPr lang="en-US" sz="2800" noProof="0" dirty="0"/>
              <a:t>An external pager running in user space.</a:t>
            </a:r>
          </a:p>
        </p:txBody>
      </p:sp>
    </p:spTree>
    <p:extLst>
      <p:ext uri="{BB962C8B-B14F-4D97-AF65-F5344CB8AC3E}">
        <p14:creationId xmlns:p14="http://schemas.microsoft.com/office/powerpoint/2010/main" val="1075784456"/>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5280</TotalTime>
  <Words>21425</Words>
  <Application>Microsoft Office PowerPoint</Application>
  <PresentationFormat>Widescreen</PresentationFormat>
  <Paragraphs>1230</Paragraphs>
  <Slides>112</Slides>
  <Notes>96</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112</vt:i4>
      </vt:variant>
    </vt:vector>
  </HeadingPairs>
  <TitlesOfParts>
    <vt:vector size="119" baseType="lpstr">
      <vt:lpstr>Verdana</vt:lpstr>
      <vt:lpstr>Times New Roman</vt:lpstr>
      <vt:lpstr>Consolas</vt:lpstr>
      <vt:lpstr>Arial</vt:lpstr>
      <vt:lpstr>USHE</vt:lpstr>
      <vt:lpstr>USHE_slide options</vt:lpstr>
      <vt:lpstr>Equation</vt:lpstr>
      <vt:lpstr>Modern Operating Systems</vt:lpstr>
      <vt:lpstr>Memory (1)</vt:lpstr>
      <vt:lpstr>Memory (2)</vt:lpstr>
      <vt:lpstr>No Memory Abstraction: Monoprogramming (1)</vt:lpstr>
      <vt:lpstr>No Memory Abstraction: Multiprogramming (2)</vt:lpstr>
      <vt:lpstr>No Memory Abstraction: Multiprogramming</vt:lpstr>
      <vt:lpstr>Memory Abstraction: Address Spaces</vt:lpstr>
      <vt:lpstr>What If We Run Out of Memory?</vt:lpstr>
      <vt:lpstr>Improvement: Dynamic Partitions and Swapping (1)</vt:lpstr>
      <vt:lpstr>Improvement: Dynamic Partitions and Swapping (2)</vt:lpstr>
      <vt:lpstr>Memory Management</vt:lpstr>
      <vt:lpstr>Memory Management: Bitmaps versus Linked Lists</vt:lpstr>
      <vt:lpstr>Memory Management with Linked Lists</vt:lpstr>
      <vt:lpstr>Memory Allocation Schemes</vt:lpstr>
      <vt:lpstr>Extra material</vt:lpstr>
      <vt:lpstr>Buddy Memory Allocation</vt:lpstr>
      <vt:lpstr>Buddy Memory Allocation (Based on Wikipedia Example) (1 of 3)</vt:lpstr>
      <vt:lpstr>Buddy Memory Allocation (Based on Wikipedia Example) (2 of 3)</vt:lpstr>
      <vt:lpstr>Buddy Memory Allocation (Based on Wikipedia Example) (3 of 3)</vt:lpstr>
      <vt:lpstr>Slabs and Buddies</vt:lpstr>
      <vt:lpstr>Slab Allocator: Motivation</vt:lpstr>
      <vt:lpstr>Slab Allocator: History</vt:lpstr>
      <vt:lpstr>Slab Allocator: Caching makes things simple and fast</vt:lpstr>
      <vt:lpstr>Slab Allocator: Caches for specific objects (or object sizes) (1 of 2)</vt:lpstr>
      <vt:lpstr>Slab Allocator: Caches for specific objects (or object sizes) (2 of 2)</vt:lpstr>
      <vt:lpstr>Slab Allocator: Reuse and Lookups</vt:lpstr>
      <vt:lpstr>Slab Cache: Organization</vt:lpstr>
      <vt:lpstr>Slab: Example (1)</vt:lpstr>
      <vt:lpstr>Slab: Example (2)</vt:lpstr>
      <vt:lpstr>Slab: Example (3)</vt:lpstr>
      <vt:lpstr>Slab: Example (4)</vt:lpstr>
      <vt:lpstr>S L A B caches in Linux</vt:lpstr>
      <vt:lpstr>/proc/slabinfo</vt:lpstr>
      <vt:lpstr>End of extra material</vt:lpstr>
      <vt:lpstr>Virtual Memory (1)</vt:lpstr>
      <vt:lpstr>Virtual Memory (2)</vt:lpstr>
      <vt:lpstr>Virtual Memory and Paging</vt:lpstr>
      <vt:lpstr>Virtual Address Space versus. Physical Address Space and Page Tables</vt:lpstr>
      <vt:lpstr>Structure of a Page Table Entry</vt:lpstr>
      <vt:lpstr>Page Table Sizes</vt:lpstr>
      <vt:lpstr>Two-level Page Tables (x86)</vt:lpstr>
      <vt:lpstr>Four-level Page Tables (x86-64)</vt:lpstr>
      <vt:lpstr>Inverted Page Tables (I A-64)</vt:lpstr>
      <vt:lpstr>Going Back to P T E s in a Minute Ellipsis</vt:lpstr>
      <vt:lpstr>What happens if</vt:lpstr>
      <vt:lpstr>Combining Protection of Both Levels of Page Tables</vt:lpstr>
      <vt:lpstr>Perhaps surprising?</vt:lpstr>
      <vt:lpstr>Four-Level Page Tables: Lots of Memory Accesses!</vt:lpstr>
      <vt:lpstr>Translation Lookaside Buffer (1)</vt:lpstr>
      <vt:lpstr>Translation Lookaside Buffer (2)</vt:lpstr>
      <vt:lpstr>Translation Lookaside Buffer (3)</vt:lpstr>
      <vt:lpstr>Translation Lookaside Buffer (4)</vt:lpstr>
      <vt:lpstr>Translation Lookaside Buffer (5)</vt:lpstr>
      <vt:lpstr>Translation Lookaside Buffer (6)</vt:lpstr>
      <vt:lpstr>T L B Misses and Page Fault Handling (1)</vt:lpstr>
      <vt:lpstr>T L B Misses and Page Fault Handling (2)</vt:lpstr>
      <vt:lpstr>Page Replacement</vt:lpstr>
      <vt:lpstr>Page Replacement: Hardware Support</vt:lpstr>
      <vt:lpstr>Page Replacement Algorithms</vt:lpstr>
      <vt:lpstr>Page Replacement: Basic Algorithms</vt:lpstr>
      <vt:lpstr>Page Replacement: Second Chance</vt:lpstr>
      <vt:lpstr>Page Replacement: CLOCK</vt:lpstr>
      <vt:lpstr>Page Replacement: Least Recently Used (L R U)</vt:lpstr>
      <vt:lpstr>Page Replacement: L R U-like Strategies</vt:lpstr>
      <vt:lpstr>Simulating L R U in Software</vt:lpstr>
      <vt:lpstr>Page Replacement: W S and W S Clock</vt:lpstr>
      <vt:lpstr>Working Set</vt:lpstr>
      <vt:lpstr>Working Set Algorithm (1)</vt:lpstr>
      <vt:lpstr>Working Set Algorithm (2)</vt:lpstr>
      <vt:lpstr>W S Clock (1)</vt:lpstr>
      <vt:lpstr>W S Clock (2)</vt:lpstr>
      <vt:lpstr>W S Clock Algorithm (1)</vt:lpstr>
      <vt:lpstr>W S Clock Algorithm (2)</vt:lpstr>
      <vt:lpstr>Summary of Page Replacement Algorithms</vt:lpstr>
      <vt:lpstr>Design Issues: Paging Strategy</vt:lpstr>
      <vt:lpstr>Allocating memory (1 of 3)</vt:lpstr>
      <vt:lpstr>Allocating memory (2 of 3)</vt:lpstr>
      <vt:lpstr>Allocating memory (3 of 3)</vt:lpstr>
      <vt:lpstr>V M A s in Linux (simplified)</vt:lpstr>
      <vt:lpstr>Demand Paging (1)</vt:lpstr>
      <vt:lpstr>Demand Paging (2)</vt:lpstr>
      <vt:lpstr>Demand Paging: Linux Allocation Benchmark (1 of 2)</vt:lpstr>
      <vt:lpstr>Demand Paging: Linux Allocation Benchmark (2 of 2)</vt:lpstr>
      <vt:lpstr>Design Issues: Allocation Policies</vt:lpstr>
      <vt:lpstr>Design Issues: Local versus Global Allocation Policies (1)</vt:lpstr>
      <vt:lpstr>Design Issues: Local versus Global Allocation Policies (2)</vt:lpstr>
      <vt:lpstr>Design Issues: Load Control</vt:lpstr>
      <vt:lpstr>Design Issues: Page Size</vt:lpstr>
      <vt:lpstr>Design Issues: Separate Instruction and Data Spaces</vt:lpstr>
      <vt:lpstr>Design Issues: Shared Pages (1 of 2)</vt:lpstr>
      <vt:lpstr>Design Issues: Shared Pages (2 of 2)</vt:lpstr>
      <vt:lpstr>Design Issues: Shared Libraries</vt:lpstr>
      <vt:lpstr>Design Issues: Memory Mapped Files</vt:lpstr>
      <vt:lpstr>Design Issues: Cleaning Policy</vt:lpstr>
      <vt:lpstr>Design Issues: Virtual Memory Interface</vt:lpstr>
      <vt:lpstr>Page Fault Handling (1)</vt:lpstr>
      <vt:lpstr>Page Fault Handling (2)</vt:lpstr>
      <vt:lpstr>Page Fault Handling (3)</vt:lpstr>
      <vt:lpstr>Separation of Policy and Mechanism (1)</vt:lpstr>
      <vt:lpstr>Separation of Policy and Mechanism (2)</vt:lpstr>
      <vt:lpstr>Segmentation: Paging is Not the Only Option (1 of 2)</vt:lpstr>
      <vt:lpstr>Segmentation: Paging is Not the Only Option (2 of 2)</vt:lpstr>
      <vt:lpstr>Segmentation: The Idea </vt:lpstr>
      <vt:lpstr>Implementation of Pure Segmentation</vt:lpstr>
      <vt:lpstr>Segmentation with Paging: M U L T I C S (1)</vt:lpstr>
      <vt:lpstr>Segmentation with Paging: M U L T I C S (2)</vt:lpstr>
      <vt:lpstr>Segmentation with Paging: M U L T I C S (3)</vt:lpstr>
      <vt:lpstr>Segmentation with Paging: M U L T I C S (4)</vt:lpstr>
      <vt:lpstr>Segmentation with Paging: M U L T I C S (5)</vt:lpstr>
      <vt:lpstr>Paging versus. Segmentation</vt:lpstr>
      <vt:lpstr>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3</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Vinothini Radhakrishnan</cp:lastModifiedBy>
  <cp:revision>524</cp:revision>
  <dcterms:modified xsi:type="dcterms:W3CDTF">2023-08-08T07:48:37Z</dcterms:modified>
</cp:coreProperties>
</file>